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328" r:id="rId3"/>
    <p:sldId id="329" r:id="rId4"/>
    <p:sldId id="434" r:id="rId5"/>
    <p:sldId id="332" r:id="rId6"/>
    <p:sldId id="330" r:id="rId7"/>
    <p:sldId id="335" r:id="rId8"/>
    <p:sldId id="436" r:id="rId9"/>
    <p:sldId id="333" r:id="rId10"/>
    <p:sldId id="334" r:id="rId11"/>
    <p:sldId id="346" r:id="rId12"/>
    <p:sldId id="442" r:id="rId13"/>
    <p:sldId id="439" r:id="rId14"/>
    <p:sldId id="340" r:id="rId15"/>
    <p:sldId id="347" r:id="rId16"/>
    <p:sldId id="348" r:id="rId17"/>
    <p:sldId id="437" r:id="rId18"/>
    <p:sldId id="364" r:id="rId19"/>
    <p:sldId id="349" r:id="rId20"/>
    <p:sldId id="365" r:id="rId21"/>
    <p:sldId id="338" r:id="rId22"/>
    <p:sldId id="350" r:id="rId23"/>
    <p:sldId id="351" r:id="rId24"/>
    <p:sldId id="352" r:id="rId25"/>
    <p:sldId id="366" r:id="rId26"/>
    <p:sldId id="341" r:id="rId27"/>
    <p:sldId id="367" r:id="rId28"/>
    <p:sldId id="354" r:id="rId29"/>
    <p:sldId id="368" r:id="rId30"/>
    <p:sldId id="440" r:id="rId31"/>
    <p:sldId id="355" r:id="rId32"/>
    <p:sldId id="337" r:id="rId33"/>
    <p:sldId id="356" r:id="rId34"/>
    <p:sldId id="441" r:id="rId35"/>
    <p:sldId id="339" r:id="rId36"/>
    <p:sldId id="435" r:id="rId37"/>
    <p:sldId id="342" r:id="rId38"/>
    <p:sldId id="343" r:id="rId39"/>
    <p:sldId id="369" r:id="rId40"/>
    <p:sldId id="370" r:id="rId41"/>
    <p:sldId id="263" r:id="rId42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D8D24"/>
    <a:srgbClr val="FFCC00"/>
    <a:srgbClr val="95D600"/>
    <a:srgbClr val="FF9E16"/>
    <a:srgbClr val="48A32A"/>
    <a:srgbClr val="F3F3F3"/>
    <a:srgbClr val="FF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71" autoAdjust="0"/>
  </p:normalViewPr>
  <p:slideViewPr>
    <p:cSldViewPr snapToGrid="0">
      <p:cViewPr varScale="1">
        <p:scale>
          <a:sx n="106" d="100"/>
          <a:sy n="106" d="100"/>
        </p:scale>
        <p:origin x="-708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6890997353892127E-2"/>
          <c:y val="3.118588346338284E-2"/>
          <c:w val="0.85317981450480185"/>
          <c:h val="0.72113753711782769"/>
        </c:manualLayout>
      </c:layout>
      <c:areaChart>
        <c:grouping val="standard"/>
        <c:varyColors val="0"/>
        <c:ser>
          <c:idx val="2"/>
          <c:order val="0"/>
          <c:tx>
            <c:strRef>
              <c:f>'Кр.кр 1990-2017 гг.'!$B$11</c:f>
              <c:strCache>
                <c:ptCount val="1"/>
                <c:pt idx="0">
                  <c:v>Урожайность, т/га</c:v>
                </c:pt>
              </c:strCache>
            </c:strRef>
          </c:tx>
          <c:spPr>
            <a:solidFill>
              <a:srgbClr val="FFFF00"/>
            </a:solidFill>
            <a:ln w="15875">
              <a:solidFill>
                <a:sysClr val="windowText" lastClr="000000"/>
              </a:solidFill>
            </a:ln>
          </c:spPr>
          <c:cat>
            <c:numRef>
              <c:f>'Кр.кр 1990-2017 гг.'!$C$8:$AD$8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'Кр.кр 1990-2017 гг.'!$C$11:$AD$11</c:f>
              <c:numCache>
                <c:formatCode>0.00</c:formatCode>
                <c:ptCount val="28"/>
                <c:pt idx="0" formatCode="General">
                  <c:v>2.36</c:v>
                </c:pt>
                <c:pt idx="1">
                  <c:v>2.0484625668449197</c:v>
                </c:pt>
                <c:pt idx="2">
                  <c:v>1.7847436689314391</c:v>
                </c:pt>
                <c:pt idx="3">
                  <c:v>1.694286487950176</c:v>
                </c:pt>
                <c:pt idx="4">
                  <c:v>1.606038291605302</c:v>
                </c:pt>
                <c:pt idx="5">
                  <c:v>1.7494646680942185</c:v>
                </c:pt>
                <c:pt idx="6">
                  <c:v>1.2831858407079646</c:v>
                </c:pt>
                <c:pt idx="7">
                  <c:v>0.84278350515463918</c:v>
                </c:pt>
                <c:pt idx="8">
                  <c:v>1.2442114460463085</c:v>
                </c:pt>
                <c:pt idx="9">
                  <c:v>1.2993846806704858</c:v>
                </c:pt>
                <c:pt idx="10">
                  <c:v>1.2391086629944918</c:v>
                </c:pt>
                <c:pt idx="11" formatCode="General">
                  <c:v>1.33</c:v>
                </c:pt>
                <c:pt idx="12" formatCode="General">
                  <c:v>1.73</c:v>
                </c:pt>
                <c:pt idx="13" formatCode="General">
                  <c:v>1.41</c:v>
                </c:pt>
                <c:pt idx="14" formatCode="General">
                  <c:v>1.73</c:v>
                </c:pt>
                <c:pt idx="15" formatCode="General">
                  <c:v>2.0300000000000002</c:v>
                </c:pt>
                <c:pt idx="16" formatCode="General">
                  <c:v>2.09</c:v>
                </c:pt>
                <c:pt idx="17" formatCode="General">
                  <c:v>1.95</c:v>
                </c:pt>
                <c:pt idx="18" formatCode="General">
                  <c:v>2.34</c:v>
                </c:pt>
                <c:pt idx="19" formatCode="General">
                  <c:v>2.1100000000000003</c:v>
                </c:pt>
                <c:pt idx="20" formatCode="General">
                  <c:v>2.1</c:v>
                </c:pt>
                <c:pt idx="21" formatCode="General">
                  <c:v>2.3600000000000003</c:v>
                </c:pt>
                <c:pt idx="22" formatCode="General">
                  <c:v>2.33</c:v>
                </c:pt>
                <c:pt idx="23" formatCode="General">
                  <c:v>2.46</c:v>
                </c:pt>
                <c:pt idx="24" formatCode="General">
                  <c:v>2.3600000000000003</c:v>
                </c:pt>
                <c:pt idx="25" formatCode="General">
                  <c:v>2.35</c:v>
                </c:pt>
                <c:pt idx="26" formatCode="General">
                  <c:v>2.5300000000000002</c:v>
                </c:pt>
                <c:pt idx="27" formatCode="General">
                  <c:v>2.5499999999999998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086592"/>
        <c:axId val="109084672"/>
      </c:areaChart>
      <c:barChart>
        <c:barDir val="col"/>
        <c:grouping val="clustered"/>
        <c:varyColors val="0"/>
        <c:ser>
          <c:idx val="3"/>
          <c:order val="1"/>
          <c:tx>
            <c:strRef>
              <c:f>'Кр.кр 1990-2017 гг.'!$B$12</c:f>
              <c:strCache>
                <c:ptCount val="1"/>
                <c:pt idx="0">
                  <c:v>Внесено минеральных удобрений на 1 га, кг</c:v>
                </c:pt>
              </c:strCache>
            </c:strRef>
          </c:tx>
          <c:spPr>
            <a:ln w="15875">
              <a:solidFill>
                <a:sysClr val="windowText" lastClr="000000"/>
              </a:solidFill>
            </a:ln>
          </c:spPr>
          <c:invertIfNegative val="0"/>
          <c:cat>
            <c:numRef>
              <c:f>'Кр.кр 1990-2017 гг.'!$C$8:$AD$8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'Кр.кр 1990-2017 гг.'!$C$12:$AD$12</c:f>
              <c:numCache>
                <c:formatCode>General</c:formatCode>
                <c:ptCount val="28"/>
                <c:pt idx="0">
                  <c:v>103</c:v>
                </c:pt>
                <c:pt idx="1">
                  <c:v>80</c:v>
                </c:pt>
                <c:pt idx="2">
                  <c:v>37</c:v>
                </c:pt>
                <c:pt idx="3">
                  <c:v>26</c:v>
                </c:pt>
                <c:pt idx="4">
                  <c:v>18</c:v>
                </c:pt>
                <c:pt idx="5">
                  <c:v>9</c:v>
                </c:pt>
                <c:pt idx="6">
                  <c:v>6</c:v>
                </c:pt>
                <c:pt idx="7">
                  <c:v>8</c:v>
                </c:pt>
                <c:pt idx="8">
                  <c:v>8</c:v>
                </c:pt>
                <c:pt idx="9">
                  <c:v>5</c:v>
                </c:pt>
                <c:pt idx="10">
                  <c:v>10</c:v>
                </c:pt>
                <c:pt idx="11">
                  <c:v>8</c:v>
                </c:pt>
                <c:pt idx="12">
                  <c:v>14</c:v>
                </c:pt>
                <c:pt idx="13">
                  <c:v>21</c:v>
                </c:pt>
                <c:pt idx="14">
                  <c:v>17</c:v>
                </c:pt>
                <c:pt idx="15">
                  <c:v>21</c:v>
                </c:pt>
                <c:pt idx="16">
                  <c:v>26</c:v>
                </c:pt>
                <c:pt idx="17">
                  <c:v>37</c:v>
                </c:pt>
                <c:pt idx="18">
                  <c:v>34</c:v>
                </c:pt>
                <c:pt idx="19">
                  <c:v>40</c:v>
                </c:pt>
                <c:pt idx="20">
                  <c:v>40</c:v>
                </c:pt>
                <c:pt idx="21">
                  <c:v>43</c:v>
                </c:pt>
                <c:pt idx="22">
                  <c:v>37</c:v>
                </c:pt>
                <c:pt idx="23">
                  <c:v>40</c:v>
                </c:pt>
                <c:pt idx="24">
                  <c:v>48</c:v>
                </c:pt>
                <c:pt idx="25">
                  <c:v>43</c:v>
                </c:pt>
                <c:pt idx="26">
                  <c:v>65</c:v>
                </c:pt>
                <c:pt idx="27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axId val="109052288"/>
        <c:axId val="109054208"/>
      </c:barChart>
      <c:catAx>
        <c:axId val="109052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9054208"/>
        <c:crosses val="autoZero"/>
        <c:auto val="1"/>
        <c:lblAlgn val="ctr"/>
        <c:lblOffset val="100"/>
        <c:noMultiLvlLbl val="0"/>
      </c:catAx>
      <c:valAx>
        <c:axId val="109054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9052288"/>
        <c:crosses val="autoZero"/>
        <c:crossBetween val="between"/>
      </c:valAx>
      <c:valAx>
        <c:axId val="109084672"/>
        <c:scaling>
          <c:orientation val="minMax"/>
        </c:scaling>
        <c:delete val="0"/>
        <c:axPos val="r"/>
        <c:numFmt formatCode="#,##0.0" sourceLinked="0"/>
        <c:majorTickMark val="out"/>
        <c:minorTickMark val="none"/>
        <c:tickLblPos val="nextTo"/>
        <c:crossAx val="109086592"/>
        <c:crosses val="max"/>
        <c:crossBetween val="between"/>
      </c:valAx>
      <c:catAx>
        <c:axId val="109086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084672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7.6374183778896395E-5"/>
          <c:y val="0.88396840707935642"/>
          <c:w val="0.99992362581622085"/>
          <c:h val="0.10217887602472835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 b="1">
          <a:latin typeface="Verdana" pitchFamily="34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image" Target="../media/image11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2AE1DF-BBB3-4414-AD56-14811D145EC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7CBE3344-86C8-4909-A7BB-6549F4FADA1A}">
      <dgm:prSet phldrT="[Текст]" phldr="1"/>
      <dgm:spPr/>
      <dgm:t>
        <a:bodyPr/>
        <a:lstStyle/>
        <a:p>
          <a:endParaRPr lang="ru-RU"/>
        </a:p>
      </dgm:t>
    </dgm:pt>
    <dgm:pt modelId="{41A14B26-CC25-496B-94DB-5A214FDA120A}" type="parTrans" cxnId="{7230F97D-6FB8-49EA-89C3-F320C7CFE4E6}">
      <dgm:prSet/>
      <dgm:spPr/>
      <dgm:t>
        <a:bodyPr/>
        <a:lstStyle/>
        <a:p>
          <a:endParaRPr lang="ru-RU"/>
        </a:p>
      </dgm:t>
    </dgm:pt>
    <dgm:pt modelId="{C66DFB31-E5D6-4EAC-A5D1-00B5E40C05C3}" type="sibTrans" cxnId="{7230F97D-6FB8-49EA-89C3-F320C7CFE4E6}">
      <dgm:prSet/>
      <dgm:spPr>
        <a:blipFill>
          <a:blip xmlns:r="http://schemas.openxmlformats.org/officeDocument/2006/relationships" r:embed="rId1" cstate="print"/>
          <a:srcRect/>
          <a:stretch>
            <a:fillRect t="-42000" b="-42000"/>
          </a:stretch>
        </a:blipFill>
      </dgm:spPr>
      <dgm:t>
        <a:bodyPr/>
        <a:lstStyle/>
        <a:p>
          <a:endParaRPr lang="ru-RU"/>
        </a:p>
      </dgm:t>
      <dgm:extLst/>
    </dgm:pt>
    <dgm:pt modelId="{22A3EBAB-5555-4CA3-A468-B48131DD726E}">
      <dgm:prSet phldrT="[Текст]" phldr="1"/>
      <dgm:spPr/>
      <dgm:t>
        <a:bodyPr/>
        <a:lstStyle/>
        <a:p>
          <a:endParaRPr lang="ru-RU" dirty="0"/>
        </a:p>
      </dgm:t>
    </dgm:pt>
    <dgm:pt modelId="{53BDFEB2-9883-42C9-9308-D7261F20C658}" type="sibTrans" cxnId="{69D54CDC-51B1-4C82-95F3-0F966F68EA57}">
      <dgm:prSet/>
      <dgm:spPr>
        <a:blipFill>
          <a:blip xmlns:r="http://schemas.openxmlformats.org/officeDocument/2006/relationships" r:embed="rId2" cstate="print">
            <a:lum bright="20000" contrast="10000"/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/>
        </a:p>
      </dgm:t>
      <dgm:extLst/>
    </dgm:pt>
    <dgm:pt modelId="{9D10E728-9305-462D-A0E3-FADBB5514038}" type="parTrans" cxnId="{69D54CDC-51B1-4C82-95F3-0F966F68EA57}">
      <dgm:prSet/>
      <dgm:spPr/>
      <dgm:t>
        <a:bodyPr/>
        <a:lstStyle/>
        <a:p>
          <a:endParaRPr lang="ru-RU"/>
        </a:p>
      </dgm:t>
    </dgm:pt>
    <dgm:pt modelId="{80500B73-2D00-4088-BBB5-9CE224AED5DF}">
      <dgm:prSet phldrT="[Текст]" phldr="1" custT="1"/>
      <dgm:spPr/>
      <dgm:t>
        <a:bodyPr/>
        <a:lstStyle/>
        <a:p>
          <a:endParaRPr lang="ru-RU" sz="1000" dirty="0"/>
        </a:p>
      </dgm:t>
    </dgm:pt>
    <dgm:pt modelId="{38A34740-42BC-4A05-97D5-E71B41968862}" type="sibTrans" cxnId="{1EFF7B7B-25AB-4848-8655-1A39365181A9}">
      <dgm:prSet/>
      <dgm:spPr>
        <a:blipFill>
          <a:blip xmlns:r="http://schemas.openxmlformats.org/officeDocument/2006/relationships" r:embed="rId3" cstate="print"/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  <dgm:extLst/>
    </dgm:pt>
    <dgm:pt modelId="{8A45AAC0-1D37-4990-8456-FAA3DF2F9A70}" type="parTrans" cxnId="{1EFF7B7B-25AB-4848-8655-1A39365181A9}">
      <dgm:prSet/>
      <dgm:spPr/>
      <dgm:t>
        <a:bodyPr/>
        <a:lstStyle/>
        <a:p>
          <a:endParaRPr lang="ru-RU"/>
        </a:p>
      </dgm:t>
    </dgm:pt>
    <dgm:pt modelId="{2D0E8947-658A-4DA0-AA39-DB099EB0B038}">
      <dgm:prSet phldrT="[Текст]" phldr="1"/>
      <dgm:spPr/>
      <dgm:t>
        <a:bodyPr/>
        <a:lstStyle/>
        <a:p>
          <a:endParaRPr lang="ru-RU" dirty="0"/>
        </a:p>
      </dgm:t>
    </dgm:pt>
    <dgm:pt modelId="{4050540B-1C10-4A0A-98FB-A0157C6E2FB5}" type="sibTrans" cxnId="{3BF46D97-63D6-4B3F-AC6C-AAE5965219E3}">
      <dgm:prSet/>
      <dgm:spPr>
        <a:blipFill>
          <a:blip xmlns:r="http://schemas.openxmlformats.org/officeDocument/2006/relationships" r:embed="rId4" cstate="print"/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  <dgm:extLst/>
    </dgm:pt>
    <dgm:pt modelId="{5FFD9E0C-BBBE-4533-8907-07B49FF5433A}" type="parTrans" cxnId="{3BF46D97-63D6-4B3F-AC6C-AAE5965219E3}">
      <dgm:prSet/>
      <dgm:spPr/>
      <dgm:t>
        <a:bodyPr/>
        <a:lstStyle/>
        <a:p>
          <a:endParaRPr lang="ru-RU"/>
        </a:p>
      </dgm:t>
    </dgm:pt>
    <dgm:pt modelId="{30F2CE26-BFAD-4A8B-BB65-4DF693B80CDD}">
      <dgm:prSet phldrT="[Текст]" phldr="1"/>
      <dgm:spPr/>
      <dgm:t>
        <a:bodyPr/>
        <a:lstStyle/>
        <a:p>
          <a:endParaRPr lang="ru-RU" dirty="0"/>
        </a:p>
      </dgm:t>
    </dgm:pt>
    <dgm:pt modelId="{79FD8771-9A5F-466D-B62F-0D503BCF41CB}" type="sibTrans" cxnId="{2ACB7A3D-78FA-4A85-AA0E-9315B51A42E6}">
      <dgm:prSet/>
      <dgm:spPr>
        <a:blipFill>
          <a:blip xmlns:r="http://schemas.openxmlformats.org/officeDocument/2006/relationships" r:embed="rId5" cstate="print">
            <a:lum contrast="-10000"/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/>
        </a:p>
      </dgm:t>
      <dgm:extLst/>
    </dgm:pt>
    <dgm:pt modelId="{41FEBD0E-9B70-4BCE-9CFC-5568F643DCAC}" type="parTrans" cxnId="{2ACB7A3D-78FA-4A85-AA0E-9315B51A42E6}">
      <dgm:prSet/>
      <dgm:spPr/>
      <dgm:t>
        <a:bodyPr/>
        <a:lstStyle/>
        <a:p>
          <a:endParaRPr lang="ru-RU"/>
        </a:p>
      </dgm:t>
    </dgm:pt>
    <dgm:pt modelId="{D75D16FB-E528-4738-84AA-94DFE64F74D5}" type="pres">
      <dgm:prSet presAssocID="{872AE1DF-BBB3-4414-AD56-14811D145ECC}" presName="Name0" presStyleCnt="0">
        <dgm:presLayoutVars>
          <dgm:chMax val="7"/>
          <dgm:chPref val="7"/>
          <dgm:dir/>
        </dgm:presLayoutVars>
      </dgm:prSet>
      <dgm:spPr/>
    </dgm:pt>
    <dgm:pt modelId="{5E186D3E-6761-4434-ADBE-EFA2FC0D1810}" type="pres">
      <dgm:prSet presAssocID="{872AE1DF-BBB3-4414-AD56-14811D145ECC}" presName="Name1" presStyleCnt="0"/>
      <dgm:spPr/>
    </dgm:pt>
    <dgm:pt modelId="{7E3ADDEE-096B-48CD-8AA4-519684DE3AD2}" type="pres">
      <dgm:prSet presAssocID="{38A34740-42BC-4A05-97D5-E71B41968862}" presName="picture_1" presStyleCnt="0"/>
      <dgm:spPr/>
    </dgm:pt>
    <dgm:pt modelId="{523A404B-9B49-4885-A82D-19E33F4F6072}" type="pres">
      <dgm:prSet presAssocID="{38A34740-42BC-4A05-97D5-E71B41968862}" presName="pictureRepeatNode" presStyleLbl="alignImgPlace1" presStyleIdx="0" presStyleCnt="5" custScaleX="92553" custScaleY="92429" custLinFactNeighborX="-11983" custLinFactNeighborY="-8324"/>
      <dgm:spPr/>
      <dgm:t>
        <a:bodyPr/>
        <a:lstStyle/>
        <a:p>
          <a:endParaRPr lang="ru-RU"/>
        </a:p>
      </dgm:t>
    </dgm:pt>
    <dgm:pt modelId="{DB459CBE-9A86-40C0-B259-A06DF12BB4EC}" type="pres">
      <dgm:prSet presAssocID="{80500B73-2D00-4088-BBB5-9CE224AED5DF}" presName="text_1" presStyleLbl="node1" presStyleIdx="0" presStyleCnt="0" custScaleY="67561" custLinFactX="84200" custLinFactNeighborX="100000" custLinFactNeighborY="9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19DFD-25EF-49CF-8967-83500D72B50F}" type="pres">
      <dgm:prSet presAssocID="{53BDFEB2-9883-42C9-9308-D7261F20C658}" presName="picture_2" presStyleCnt="0"/>
      <dgm:spPr/>
    </dgm:pt>
    <dgm:pt modelId="{0EBF26DE-07CE-4DF7-A50B-4EC304E01288}" type="pres">
      <dgm:prSet presAssocID="{53BDFEB2-9883-42C9-9308-D7261F20C658}" presName="pictureRepeatNode" presStyleLbl="alignImgPlace1" presStyleIdx="1" presStyleCnt="5" custScaleX="269475" custScaleY="260291" custLinFactNeighborX="61027" custLinFactNeighborY="38543"/>
      <dgm:spPr/>
      <dgm:t>
        <a:bodyPr/>
        <a:lstStyle/>
        <a:p>
          <a:endParaRPr lang="ru-RU"/>
        </a:p>
      </dgm:t>
    </dgm:pt>
    <dgm:pt modelId="{1A5904F5-BF42-48B6-A36D-FE61185B2508}" type="pres">
      <dgm:prSet presAssocID="{22A3EBAB-5555-4CA3-A468-B48131DD726E}" presName="line_2" presStyleLbl="parChTrans1D1" presStyleIdx="0" presStyleCnt="4"/>
      <dgm:spPr/>
    </dgm:pt>
    <dgm:pt modelId="{26A21D8F-8F50-4080-B79F-97F18F3634AD}" type="pres">
      <dgm:prSet presAssocID="{22A3EBAB-5555-4CA3-A468-B48131DD726E}" presName="textparent_2" presStyleLbl="node1" presStyleIdx="0" presStyleCnt="0"/>
      <dgm:spPr/>
    </dgm:pt>
    <dgm:pt modelId="{45C5F3BA-3680-4041-9637-9E962A06986E}" type="pres">
      <dgm:prSet presAssocID="{22A3EBAB-5555-4CA3-A468-B48131DD726E}" presName="text_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40485-E48C-4187-B0A6-7107F68B6C63}" type="pres">
      <dgm:prSet presAssocID="{C66DFB31-E5D6-4EAC-A5D1-00B5E40C05C3}" presName="picture_3" presStyleCnt="0"/>
      <dgm:spPr/>
    </dgm:pt>
    <dgm:pt modelId="{6AA62EB1-2F40-4A4C-BB3B-3A02E746FEDD}" type="pres">
      <dgm:prSet presAssocID="{C66DFB31-E5D6-4EAC-A5D1-00B5E40C05C3}" presName="pictureRepeatNode" presStyleLbl="alignImgPlace1" presStyleIdx="2" presStyleCnt="5" custScaleX="226830" custScaleY="219736" custLinFactNeighborX="36767" custLinFactNeighborY="-5572"/>
      <dgm:spPr/>
      <dgm:t>
        <a:bodyPr/>
        <a:lstStyle/>
        <a:p>
          <a:endParaRPr lang="ru-RU"/>
        </a:p>
      </dgm:t>
    </dgm:pt>
    <dgm:pt modelId="{E627AAC9-454F-4178-8AD4-4201CE49EFBF}" type="pres">
      <dgm:prSet presAssocID="{7CBE3344-86C8-4909-A7BB-6549F4FADA1A}" presName="line_3" presStyleLbl="parChTrans1D1" presStyleIdx="1" presStyleCnt="4"/>
      <dgm:spPr/>
    </dgm:pt>
    <dgm:pt modelId="{CA1779F3-2C77-491B-838B-5C9C762E3C3C}" type="pres">
      <dgm:prSet presAssocID="{7CBE3344-86C8-4909-A7BB-6549F4FADA1A}" presName="textparent_3" presStyleLbl="node1" presStyleIdx="0" presStyleCnt="0"/>
      <dgm:spPr/>
    </dgm:pt>
    <dgm:pt modelId="{D0503397-D696-4E5B-A261-E346555B0F04}" type="pres">
      <dgm:prSet presAssocID="{7CBE3344-86C8-4909-A7BB-6549F4FADA1A}" presName="text_3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275E7-A1F1-4042-89A9-63E3123FA0C3}" type="pres">
      <dgm:prSet presAssocID="{4050540B-1C10-4A0A-98FB-A0157C6E2FB5}" presName="picture_4" presStyleCnt="0"/>
      <dgm:spPr/>
    </dgm:pt>
    <dgm:pt modelId="{C9876627-5595-4278-B0A5-036BD118D582}" type="pres">
      <dgm:prSet presAssocID="{4050540B-1C10-4A0A-98FB-A0157C6E2FB5}" presName="pictureRepeatNode" presStyleLbl="alignImgPlace1" presStyleIdx="3" presStyleCnt="5" custAng="952462" custScaleX="153485" custScaleY="149755" custLinFactX="-22857" custLinFactNeighborX="-100000" custLinFactNeighborY="53721"/>
      <dgm:spPr/>
      <dgm:t>
        <a:bodyPr/>
        <a:lstStyle/>
        <a:p>
          <a:endParaRPr lang="ru-RU"/>
        </a:p>
      </dgm:t>
    </dgm:pt>
    <dgm:pt modelId="{CC739E83-CF93-4601-A3B4-1F41FE578C1B}" type="pres">
      <dgm:prSet presAssocID="{2D0E8947-658A-4DA0-AA39-DB099EB0B038}" presName="line_4" presStyleLbl="parChTrans1D1" presStyleIdx="2" presStyleCnt="4"/>
      <dgm:spPr/>
    </dgm:pt>
    <dgm:pt modelId="{40A3E4D0-527D-4BE5-B498-DC9D25494F16}" type="pres">
      <dgm:prSet presAssocID="{2D0E8947-658A-4DA0-AA39-DB099EB0B038}" presName="textparent_4" presStyleLbl="node1" presStyleIdx="0" presStyleCnt="0"/>
      <dgm:spPr/>
    </dgm:pt>
    <dgm:pt modelId="{35C486F4-61B6-4DF9-AD23-6B47EF397ABF}" type="pres">
      <dgm:prSet presAssocID="{2D0E8947-658A-4DA0-AA39-DB099EB0B038}" presName="text_4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284E18-F6DA-4154-A1FA-C2C08C6F4590}" type="pres">
      <dgm:prSet presAssocID="{79FD8771-9A5F-466D-B62F-0D503BCF41CB}" presName="picture_5" presStyleCnt="0"/>
      <dgm:spPr/>
    </dgm:pt>
    <dgm:pt modelId="{4B6F8585-6D6A-4B45-9EFC-E9331C349260}" type="pres">
      <dgm:prSet presAssocID="{79FD8771-9A5F-466D-B62F-0D503BCF41CB}" presName="pictureRepeatNode" presStyleLbl="alignImgPlace1" presStyleIdx="4" presStyleCnt="5" custScaleX="172846" custScaleY="186139" custLinFactY="-32492" custLinFactNeighborX="-81101" custLinFactNeighborY="-100000"/>
      <dgm:spPr/>
      <dgm:t>
        <a:bodyPr/>
        <a:lstStyle/>
        <a:p>
          <a:endParaRPr lang="ru-RU"/>
        </a:p>
      </dgm:t>
    </dgm:pt>
    <dgm:pt modelId="{6C1C566C-FA36-4763-BF37-8DD4E9C6FCBF}" type="pres">
      <dgm:prSet presAssocID="{30F2CE26-BFAD-4A8B-BB65-4DF693B80CDD}" presName="line_5" presStyleLbl="parChTrans1D1" presStyleIdx="3" presStyleCnt="4" custFlipVert="1" custSzY="45719" custScaleX="88088" custLinFactY="-600000" custLinFactNeighborX="-36049" custLinFactNeighborY="-656042"/>
      <dgm:spPr/>
    </dgm:pt>
    <dgm:pt modelId="{1A346131-9914-4825-9347-37DE1ECA544E}" type="pres">
      <dgm:prSet presAssocID="{30F2CE26-BFAD-4A8B-BB65-4DF693B80CDD}" presName="textparent_5" presStyleLbl="node1" presStyleIdx="0" presStyleCnt="0"/>
      <dgm:spPr/>
    </dgm:pt>
    <dgm:pt modelId="{78B9458F-A418-4FC7-9BD5-3DE7EC8292F1}" type="pres">
      <dgm:prSet presAssocID="{30F2CE26-BFAD-4A8B-BB65-4DF693B80CDD}" presName="text_5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60195B-382B-41B2-8586-08DBA3D14E7D}" type="presOf" srcId="{22A3EBAB-5555-4CA3-A468-B48131DD726E}" destId="{45C5F3BA-3680-4041-9637-9E962A06986E}" srcOrd="0" destOrd="0" presId="urn:microsoft.com/office/officeart/2008/layout/CircularPictureCallout"/>
    <dgm:cxn modelId="{D0F7A124-5321-4801-9F1F-725DC2565136}" type="presOf" srcId="{4050540B-1C10-4A0A-98FB-A0157C6E2FB5}" destId="{C9876627-5595-4278-B0A5-036BD118D582}" srcOrd="0" destOrd="0" presId="urn:microsoft.com/office/officeart/2008/layout/CircularPictureCallout"/>
    <dgm:cxn modelId="{AC4A279B-443B-49B8-9D53-E350FBB7B10E}" type="presOf" srcId="{53BDFEB2-9883-42C9-9308-D7261F20C658}" destId="{0EBF26DE-07CE-4DF7-A50B-4EC304E01288}" srcOrd="0" destOrd="0" presId="urn:microsoft.com/office/officeart/2008/layout/CircularPictureCallout"/>
    <dgm:cxn modelId="{8EB7B0E1-3E5A-433A-9D33-E30E1870B75C}" type="presOf" srcId="{80500B73-2D00-4088-BBB5-9CE224AED5DF}" destId="{DB459CBE-9A86-40C0-B259-A06DF12BB4EC}" srcOrd="0" destOrd="0" presId="urn:microsoft.com/office/officeart/2008/layout/CircularPictureCallout"/>
    <dgm:cxn modelId="{1EFF7B7B-25AB-4848-8655-1A39365181A9}" srcId="{872AE1DF-BBB3-4414-AD56-14811D145ECC}" destId="{80500B73-2D00-4088-BBB5-9CE224AED5DF}" srcOrd="0" destOrd="0" parTransId="{8A45AAC0-1D37-4990-8456-FAA3DF2F9A70}" sibTransId="{38A34740-42BC-4A05-97D5-E71B41968862}"/>
    <dgm:cxn modelId="{4AB2BB14-2EAB-4935-A784-3A0BC4AF0FFF}" type="presOf" srcId="{872AE1DF-BBB3-4414-AD56-14811D145ECC}" destId="{D75D16FB-E528-4738-84AA-94DFE64F74D5}" srcOrd="0" destOrd="0" presId="urn:microsoft.com/office/officeart/2008/layout/CircularPictureCallout"/>
    <dgm:cxn modelId="{82814009-B66E-44EF-8F24-233AB7115FA3}" type="presOf" srcId="{2D0E8947-658A-4DA0-AA39-DB099EB0B038}" destId="{35C486F4-61B6-4DF9-AD23-6B47EF397ABF}" srcOrd="0" destOrd="0" presId="urn:microsoft.com/office/officeart/2008/layout/CircularPictureCallout"/>
    <dgm:cxn modelId="{9BD51980-8695-4440-A03C-6870B8F51537}" type="presOf" srcId="{79FD8771-9A5F-466D-B62F-0D503BCF41CB}" destId="{4B6F8585-6D6A-4B45-9EFC-E9331C349260}" srcOrd="0" destOrd="0" presId="urn:microsoft.com/office/officeart/2008/layout/CircularPictureCallout"/>
    <dgm:cxn modelId="{2ACB7A3D-78FA-4A85-AA0E-9315B51A42E6}" srcId="{872AE1DF-BBB3-4414-AD56-14811D145ECC}" destId="{30F2CE26-BFAD-4A8B-BB65-4DF693B80CDD}" srcOrd="4" destOrd="0" parTransId="{41FEBD0E-9B70-4BCE-9CFC-5568F643DCAC}" sibTransId="{79FD8771-9A5F-466D-B62F-0D503BCF41CB}"/>
    <dgm:cxn modelId="{3BF46D97-63D6-4B3F-AC6C-AAE5965219E3}" srcId="{872AE1DF-BBB3-4414-AD56-14811D145ECC}" destId="{2D0E8947-658A-4DA0-AA39-DB099EB0B038}" srcOrd="3" destOrd="0" parTransId="{5FFD9E0C-BBBE-4533-8907-07B49FF5433A}" sibTransId="{4050540B-1C10-4A0A-98FB-A0157C6E2FB5}"/>
    <dgm:cxn modelId="{7230F97D-6FB8-49EA-89C3-F320C7CFE4E6}" srcId="{872AE1DF-BBB3-4414-AD56-14811D145ECC}" destId="{7CBE3344-86C8-4909-A7BB-6549F4FADA1A}" srcOrd="2" destOrd="0" parTransId="{41A14B26-CC25-496B-94DB-5A214FDA120A}" sibTransId="{C66DFB31-E5D6-4EAC-A5D1-00B5E40C05C3}"/>
    <dgm:cxn modelId="{19429821-4AD9-4069-A904-F0D2DB89F0C7}" type="presOf" srcId="{30F2CE26-BFAD-4A8B-BB65-4DF693B80CDD}" destId="{78B9458F-A418-4FC7-9BD5-3DE7EC8292F1}" srcOrd="0" destOrd="0" presId="urn:microsoft.com/office/officeart/2008/layout/CircularPictureCallout"/>
    <dgm:cxn modelId="{1648F327-667C-4061-8149-DB88A93396C5}" type="presOf" srcId="{7CBE3344-86C8-4909-A7BB-6549F4FADA1A}" destId="{D0503397-D696-4E5B-A261-E346555B0F04}" srcOrd="0" destOrd="0" presId="urn:microsoft.com/office/officeart/2008/layout/CircularPictureCallout"/>
    <dgm:cxn modelId="{8367F85B-9223-445D-88B1-2983A3EE09CE}" type="presOf" srcId="{C66DFB31-E5D6-4EAC-A5D1-00B5E40C05C3}" destId="{6AA62EB1-2F40-4A4C-BB3B-3A02E746FEDD}" srcOrd="0" destOrd="0" presId="urn:microsoft.com/office/officeart/2008/layout/CircularPictureCallout"/>
    <dgm:cxn modelId="{69D54CDC-51B1-4C82-95F3-0F966F68EA57}" srcId="{872AE1DF-BBB3-4414-AD56-14811D145ECC}" destId="{22A3EBAB-5555-4CA3-A468-B48131DD726E}" srcOrd="1" destOrd="0" parTransId="{9D10E728-9305-462D-A0E3-FADBB5514038}" sibTransId="{53BDFEB2-9883-42C9-9308-D7261F20C658}"/>
    <dgm:cxn modelId="{7A99A089-5CE6-413E-BF90-287EFC1F1DE0}" type="presOf" srcId="{38A34740-42BC-4A05-97D5-E71B41968862}" destId="{523A404B-9B49-4885-A82D-19E33F4F6072}" srcOrd="0" destOrd="0" presId="urn:microsoft.com/office/officeart/2008/layout/CircularPictureCallout"/>
    <dgm:cxn modelId="{41AF4093-E1AA-40C7-A53E-B5AF66BA24FF}" type="presParOf" srcId="{D75D16FB-E528-4738-84AA-94DFE64F74D5}" destId="{5E186D3E-6761-4434-ADBE-EFA2FC0D1810}" srcOrd="0" destOrd="0" presId="urn:microsoft.com/office/officeart/2008/layout/CircularPictureCallout"/>
    <dgm:cxn modelId="{34E9C904-2F1F-4A66-B7CA-399471D2A183}" type="presParOf" srcId="{5E186D3E-6761-4434-ADBE-EFA2FC0D1810}" destId="{7E3ADDEE-096B-48CD-8AA4-519684DE3AD2}" srcOrd="0" destOrd="0" presId="urn:microsoft.com/office/officeart/2008/layout/CircularPictureCallout"/>
    <dgm:cxn modelId="{1E91B977-A1CC-44D5-8559-3A19B30C8D37}" type="presParOf" srcId="{7E3ADDEE-096B-48CD-8AA4-519684DE3AD2}" destId="{523A404B-9B49-4885-A82D-19E33F4F6072}" srcOrd="0" destOrd="0" presId="urn:microsoft.com/office/officeart/2008/layout/CircularPictureCallout"/>
    <dgm:cxn modelId="{A0598DC7-FFB8-43BE-9B0D-AD55AABE306E}" type="presParOf" srcId="{5E186D3E-6761-4434-ADBE-EFA2FC0D1810}" destId="{DB459CBE-9A86-40C0-B259-A06DF12BB4EC}" srcOrd="1" destOrd="0" presId="urn:microsoft.com/office/officeart/2008/layout/CircularPictureCallout"/>
    <dgm:cxn modelId="{E52359A5-C736-4DD3-9185-1F29137A61EF}" type="presParOf" srcId="{5E186D3E-6761-4434-ADBE-EFA2FC0D1810}" destId="{FA319DFD-25EF-49CF-8967-83500D72B50F}" srcOrd="2" destOrd="0" presId="urn:microsoft.com/office/officeart/2008/layout/CircularPictureCallout"/>
    <dgm:cxn modelId="{584D8D29-80F9-4BA2-9247-0207737EB4DE}" type="presParOf" srcId="{FA319DFD-25EF-49CF-8967-83500D72B50F}" destId="{0EBF26DE-07CE-4DF7-A50B-4EC304E01288}" srcOrd="0" destOrd="0" presId="urn:microsoft.com/office/officeart/2008/layout/CircularPictureCallout"/>
    <dgm:cxn modelId="{63066509-B811-4981-9CF5-CC6E186F70D1}" type="presParOf" srcId="{5E186D3E-6761-4434-ADBE-EFA2FC0D1810}" destId="{1A5904F5-BF42-48B6-A36D-FE61185B2508}" srcOrd="3" destOrd="0" presId="urn:microsoft.com/office/officeart/2008/layout/CircularPictureCallout"/>
    <dgm:cxn modelId="{0F52A975-2D04-4F1E-97CE-5C7A449A537B}" type="presParOf" srcId="{5E186D3E-6761-4434-ADBE-EFA2FC0D1810}" destId="{26A21D8F-8F50-4080-B79F-97F18F3634AD}" srcOrd="4" destOrd="0" presId="urn:microsoft.com/office/officeart/2008/layout/CircularPictureCallout"/>
    <dgm:cxn modelId="{FCDAE49A-2078-45FA-ABD1-A7D560AC513A}" type="presParOf" srcId="{26A21D8F-8F50-4080-B79F-97F18F3634AD}" destId="{45C5F3BA-3680-4041-9637-9E962A06986E}" srcOrd="0" destOrd="0" presId="urn:microsoft.com/office/officeart/2008/layout/CircularPictureCallout"/>
    <dgm:cxn modelId="{ABBDF795-30F9-40DC-9784-9E5665FEF948}" type="presParOf" srcId="{5E186D3E-6761-4434-ADBE-EFA2FC0D1810}" destId="{B6440485-E48C-4187-B0A6-7107F68B6C63}" srcOrd="5" destOrd="0" presId="urn:microsoft.com/office/officeart/2008/layout/CircularPictureCallout"/>
    <dgm:cxn modelId="{22EC7642-61E9-462C-938F-71EDAFBB1599}" type="presParOf" srcId="{B6440485-E48C-4187-B0A6-7107F68B6C63}" destId="{6AA62EB1-2F40-4A4C-BB3B-3A02E746FEDD}" srcOrd="0" destOrd="0" presId="urn:microsoft.com/office/officeart/2008/layout/CircularPictureCallout"/>
    <dgm:cxn modelId="{0F451F6E-72A2-40D8-9F3F-6717C3A89EF3}" type="presParOf" srcId="{5E186D3E-6761-4434-ADBE-EFA2FC0D1810}" destId="{E627AAC9-454F-4178-8AD4-4201CE49EFBF}" srcOrd="6" destOrd="0" presId="urn:microsoft.com/office/officeart/2008/layout/CircularPictureCallout"/>
    <dgm:cxn modelId="{435C878E-120A-4480-8235-F62F5EB2586D}" type="presParOf" srcId="{5E186D3E-6761-4434-ADBE-EFA2FC0D1810}" destId="{CA1779F3-2C77-491B-838B-5C9C762E3C3C}" srcOrd="7" destOrd="0" presId="urn:microsoft.com/office/officeart/2008/layout/CircularPictureCallout"/>
    <dgm:cxn modelId="{9045DB07-EA18-4B5B-B441-8A7A008C9341}" type="presParOf" srcId="{CA1779F3-2C77-491B-838B-5C9C762E3C3C}" destId="{D0503397-D696-4E5B-A261-E346555B0F04}" srcOrd="0" destOrd="0" presId="urn:microsoft.com/office/officeart/2008/layout/CircularPictureCallout"/>
    <dgm:cxn modelId="{25AB0B6D-F859-4273-B9DF-E39414BF4EB4}" type="presParOf" srcId="{5E186D3E-6761-4434-ADBE-EFA2FC0D1810}" destId="{721275E7-A1F1-4042-89A9-63E3123FA0C3}" srcOrd="8" destOrd="0" presId="urn:microsoft.com/office/officeart/2008/layout/CircularPictureCallout"/>
    <dgm:cxn modelId="{1B4AABD8-8AAE-42C1-BF43-68BF6D2BEB2C}" type="presParOf" srcId="{721275E7-A1F1-4042-89A9-63E3123FA0C3}" destId="{C9876627-5595-4278-B0A5-036BD118D582}" srcOrd="0" destOrd="0" presId="urn:microsoft.com/office/officeart/2008/layout/CircularPictureCallout"/>
    <dgm:cxn modelId="{24318E64-E1CA-433F-AE93-FE24ACAC111E}" type="presParOf" srcId="{5E186D3E-6761-4434-ADBE-EFA2FC0D1810}" destId="{CC739E83-CF93-4601-A3B4-1F41FE578C1B}" srcOrd="9" destOrd="0" presId="urn:microsoft.com/office/officeart/2008/layout/CircularPictureCallout"/>
    <dgm:cxn modelId="{9DDFC26E-27D4-484B-8356-F95DE985D8EB}" type="presParOf" srcId="{5E186D3E-6761-4434-ADBE-EFA2FC0D1810}" destId="{40A3E4D0-527D-4BE5-B498-DC9D25494F16}" srcOrd="10" destOrd="0" presId="urn:microsoft.com/office/officeart/2008/layout/CircularPictureCallout"/>
    <dgm:cxn modelId="{DA8A775E-AC3A-46E3-B3FD-0B4758140856}" type="presParOf" srcId="{40A3E4D0-527D-4BE5-B498-DC9D25494F16}" destId="{35C486F4-61B6-4DF9-AD23-6B47EF397ABF}" srcOrd="0" destOrd="0" presId="urn:microsoft.com/office/officeart/2008/layout/CircularPictureCallout"/>
    <dgm:cxn modelId="{C48CAC0C-EFA5-4509-95D3-0E45BD97335D}" type="presParOf" srcId="{5E186D3E-6761-4434-ADBE-EFA2FC0D1810}" destId="{72284E18-F6DA-4154-A1FA-C2C08C6F4590}" srcOrd="11" destOrd="0" presId="urn:microsoft.com/office/officeart/2008/layout/CircularPictureCallout"/>
    <dgm:cxn modelId="{92396B5D-F6CE-4221-A559-6AC56CD9E502}" type="presParOf" srcId="{72284E18-F6DA-4154-A1FA-C2C08C6F4590}" destId="{4B6F8585-6D6A-4B45-9EFC-E9331C349260}" srcOrd="0" destOrd="0" presId="urn:microsoft.com/office/officeart/2008/layout/CircularPictureCallout"/>
    <dgm:cxn modelId="{22B59078-B636-490F-B35E-F9B7C8BC96AA}" type="presParOf" srcId="{5E186D3E-6761-4434-ADBE-EFA2FC0D1810}" destId="{6C1C566C-FA36-4763-BF37-8DD4E9C6FCBF}" srcOrd="12" destOrd="0" presId="urn:microsoft.com/office/officeart/2008/layout/CircularPictureCallout"/>
    <dgm:cxn modelId="{39B6E5F1-50DF-4BA6-9383-7C6022468813}" type="presParOf" srcId="{5E186D3E-6761-4434-ADBE-EFA2FC0D1810}" destId="{1A346131-9914-4825-9347-37DE1ECA544E}" srcOrd="13" destOrd="0" presId="urn:microsoft.com/office/officeart/2008/layout/CircularPictureCallout"/>
    <dgm:cxn modelId="{700869DB-7CAB-4531-AE61-C8AFD7E1143D}" type="presParOf" srcId="{1A346131-9914-4825-9347-37DE1ECA544E}" destId="{78B9458F-A418-4FC7-9BD5-3DE7EC8292F1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C566C-FA36-4763-BF37-8DD4E9C6FCBF}">
      <dsp:nvSpPr>
        <dsp:cNvPr id="0" name=""/>
        <dsp:cNvSpPr/>
      </dsp:nvSpPr>
      <dsp:spPr>
        <a:xfrm flipV="1">
          <a:off x="1959393" y="4819360"/>
          <a:ext cx="4935379" cy="45719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739E83-CF93-4601-A3B4-1F41FE578C1B}">
      <dsp:nvSpPr>
        <dsp:cNvPr id="0" name=""/>
        <dsp:cNvSpPr/>
      </dsp:nvSpPr>
      <dsp:spPr>
        <a:xfrm>
          <a:off x="3645439" y="3912185"/>
          <a:ext cx="4664246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7AAC9-454F-4178-8AD4-4201CE49EFBF}">
      <dsp:nvSpPr>
        <dsp:cNvPr id="0" name=""/>
        <dsp:cNvSpPr/>
      </dsp:nvSpPr>
      <dsp:spPr>
        <a:xfrm>
          <a:off x="3645439" y="2239882"/>
          <a:ext cx="4664246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5904F5-BF42-48B6-A36D-FE61185B2508}">
      <dsp:nvSpPr>
        <dsp:cNvPr id="0" name=""/>
        <dsp:cNvSpPr/>
      </dsp:nvSpPr>
      <dsp:spPr>
        <a:xfrm>
          <a:off x="3645439" y="857672"/>
          <a:ext cx="5602783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A404B-9B49-4885-A82D-19E33F4F6072}">
      <dsp:nvSpPr>
        <dsp:cNvPr id="0" name=""/>
        <dsp:cNvSpPr/>
      </dsp:nvSpPr>
      <dsp:spPr>
        <a:xfrm>
          <a:off x="331578" y="0"/>
          <a:ext cx="5264511" cy="5257458"/>
        </a:xfrm>
        <a:prstGeom prst="ellipse">
          <a:avLst/>
        </a:prstGeom>
        <a:blipFill>
          <a:blip xmlns:r="http://schemas.openxmlformats.org/officeDocument/2006/relationships" r:embed="rId1" cstate="print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59CBE-9A86-40C0-B259-A06DF12BB4EC}">
      <dsp:nvSpPr>
        <dsp:cNvPr id="0" name=""/>
        <dsp:cNvSpPr/>
      </dsp:nvSpPr>
      <dsp:spPr>
        <a:xfrm>
          <a:off x="8307101" y="3728269"/>
          <a:ext cx="3640387" cy="126817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8307101" y="3728269"/>
        <a:ext cx="3640387" cy="1268170"/>
      </dsp:txXfrm>
    </dsp:sp>
    <dsp:sp modelId="{0EBF26DE-07CE-4DF7-A50B-4EC304E01288}">
      <dsp:nvSpPr>
        <dsp:cNvPr id="0" name=""/>
        <dsp:cNvSpPr/>
      </dsp:nvSpPr>
      <dsp:spPr>
        <a:xfrm>
          <a:off x="8325822" y="-288625"/>
          <a:ext cx="3372164" cy="3257237"/>
        </a:xfrm>
        <a:prstGeom prst="ellipse">
          <a:avLst/>
        </a:prstGeom>
        <a:blipFill>
          <a:blip xmlns:r="http://schemas.openxmlformats.org/officeDocument/2006/relationships" r:embed="rId2" cstate="print">
            <a:lum bright="20000" contrast="10000"/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C5F3BA-3680-4041-9637-9E962A06986E}">
      <dsp:nvSpPr>
        <dsp:cNvPr id="0" name=""/>
        <dsp:cNvSpPr/>
      </dsp:nvSpPr>
      <dsp:spPr>
        <a:xfrm>
          <a:off x="9873914" y="231981"/>
          <a:ext cx="287496" cy="1251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0" rIns="22860" bIns="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9873914" y="231981"/>
        <a:ext cx="287496" cy="1251383"/>
      </dsp:txXfrm>
    </dsp:sp>
    <dsp:sp modelId="{6AA62EB1-2F40-4A4C-BB3B-3A02E746FEDD}">
      <dsp:nvSpPr>
        <dsp:cNvPr id="0" name=""/>
        <dsp:cNvSpPr/>
      </dsp:nvSpPr>
      <dsp:spPr>
        <a:xfrm>
          <a:off x="7350525" y="795285"/>
          <a:ext cx="2838512" cy="2749739"/>
        </a:xfrm>
        <a:prstGeom prst="ellipse">
          <a:avLst/>
        </a:prstGeom>
        <a:blipFill>
          <a:blip xmlns:r="http://schemas.openxmlformats.org/officeDocument/2006/relationships" r:embed="rId3" cstate="print"/>
          <a:srcRect/>
          <a:stretch>
            <a:fillRect t="-42000" b="-4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03397-D696-4E5B-A261-E346555B0F04}">
      <dsp:nvSpPr>
        <dsp:cNvPr id="0" name=""/>
        <dsp:cNvSpPr/>
      </dsp:nvSpPr>
      <dsp:spPr>
        <a:xfrm>
          <a:off x="8935377" y="1614190"/>
          <a:ext cx="381349" cy="1251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0" rIns="22860" bIns="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8935377" y="1614190"/>
        <a:ext cx="381349" cy="1251383"/>
      </dsp:txXfrm>
    </dsp:sp>
    <dsp:sp modelId="{C9876627-5595-4278-B0A5-036BD118D582}">
      <dsp:nvSpPr>
        <dsp:cNvPr id="0" name=""/>
        <dsp:cNvSpPr/>
      </dsp:nvSpPr>
      <dsp:spPr>
        <a:xfrm rot="952462">
          <a:off x="5811931" y="3587148"/>
          <a:ext cx="1920685" cy="1874008"/>
        </a:xfrm>
        <a:prstGeom prst="ellipse">
          <a:avLst/>
        </a:prstGeom>
        <a:blipFill>
          <a:blip xmlns:r="http://schemas.openxmlformats.org/officeDocument/2006/relationships" r:embed="rId4" cstate="print"/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486F4-61B6-4DF9-AD23-6B47EF397ABF}">
      <dsp:nvSpPr>
        <dsp:cNvPr id="0" name=""/>
        <dsp:cNvSpPr/>
      </dsp:nvSpPr>
      <dsp:spPr>
        <a:xfrm>
          <a:off x="8935377" y="3286493"/>
          <a:ext cx="381349" cy="1251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0" rIns="22860" bIns="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935377" y="3286493"/>
        <a:ext cx="381349" cy="1251383"/>
      </dsp:txXfrm>
    </dsp:sp>
    <dsp:sp modelId="{4B6F8585-6D6A-4B45-9EFC-E9331C349260}">
      <dsp:nvSpPr>
        <dsp:cNvPr id="0" name=""/>
        <dsp:cNvSpPr/>
      </dsp:nvSpPr>
      <dsp:spPr>
        <a:xfrm>
          <a:off x="7151855" y="2471756"/>
          <a:ext cx="2162965" cy="2329311"/>
        </a:xfrm>
        <a:prstGeom prst="ellipse">
          <a:avLst/>
        </a:prstGeom>
        <a:blipFill>
          <a:blip xmlns:r="http://schemas.openxmlformats.org/officeDocument/2006/relationships" r:embed="rId5" cstate="print">
            <a:lum contrast="-10000"/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9458F-A418-4FC7-9BD5-3DE7EC8292F1}">
      <dsp:nvSpPr>
        <dsp:cNvPr id="0" name=""/>
        <dsp:cNvSpPr/>
      </dsp:nvSpPr>
      <dsp:spPr>
        <a:xfrm>
          <a:off x="9873914" y="4668703"/>
          <a:ext cx="287496" cy="12513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0" rIns="22860" bIns="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9873914" y="4668703"/>
        <a:ext cx="287496" cy="12513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3ED45-792F-4475-9B09-A15656C3895C}" type="datetimeFigureOut">
              <a:rPr lang="ru-RU" smtClean="0"/>
              <a:t>04.08.2019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A3D31-EB8C-4D8B-B26D-F4E72CBC2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889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DF24727-02C0-463E-BE8F-447CCE1BB458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4475E3D-C0E3-42F6-9B03-583EB76DE4CA}" type="slidenum">
              <a:rPr lang="ru-RU" altLang="ru-RU" smtClean="0"/>
              <a:pPr/>
              <a:t>36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B1F0-6099-4364-933C-8CD79685F8C2}" type="datetimeFigureOut">
              <a:rPr lang="ru-RU"/>
              <a:pPr>
                <a:defRPr/>
              </a:pPr>
              <a:t>04.08.2019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AE34A-1BC3-4139-A3D9-1E5FA49D5A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вертикальный текст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316163" y="2430463"/>
            <a:ext cx="7354887" cy="2027237"/>
          </a:xfrm>
          <a:prstGeom prst="round2DiagRect">
            <a:avLst>
              <a:gd name="adj1" fmla="val 35186"/>
              <a:gd name="adj2" fmla="val 0"/>
            </a:avLst>
          </a:prstGeom>
          <a:solidFill>
            <a:srgbClr val="48A32A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3200" b="1" dirty="0">
              <a:solidFill>
                <a:srgbClr val="FFFFFF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208295"/>
            <a:ext cx="12192000" cy="649705"/>
          </a:xfrm>
          <a:prstGeom prst="rect">
            <a:avLst/>
          </a:prstGeom>
          <a:solidFill>
            <a:srgbClr val="48A32A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3863" y="557213"/>
            <a:ext cx="1020762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 descr="F:\Новая папка\Картинки\vniimk_logo_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13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9745663" y="6465888"/>
            <a:ext cx="22399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indent="2651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48A32A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www.vniimk.ru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632ED-2D27-4AEB-B6D1-EFDFB2D7A692}" type="datetimeFigureOut">
              <a:rPr lang="ru-RU"/>
              <a:pPr>
                <a:defRPr/>
              </a:pPr>
              <a:t>04.08.2019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55B1D-53F0-4D12-AFD8-2F17E55A9D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 descr="F:\Новая папка\Картинки\vniimk_logo_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13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9745663" y="6465888"/>
            <a:ext cx="22399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indent="2651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48A32A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www.vniimk.ru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7C025-E911-452E-B098-8F98379FED58}" type="datetimeFigureOut">
              <a:rPr lang="ru-RU"/>
              <a:pPr>
                <a:defRPr/>
              </a:pPr>
              <a:t>04.08.2019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57740-8D9E-4DC6-A1B5-800DCA979D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2" descr="F:\Новая папка\Картинки\vniimk_logo_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13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9"/>
          <p:cNvSpPr>
            <a:spLocks noChangeArrowheads="1"/>
          </p:cNvSpPr>
          <p:nvPr/>
        </p:nvSpPr>
        <p:spPr bwMode="auto">
          <a:xfrm>
            <a:off x="9745663" y="6465888"/>
            <a:ext cx="22399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indent="2651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48A32A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www.vniimk.ru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2CD5D-C812-4276-A649-429E65E9F42C}" type="datetimeFigureOut">
              <a:rPr lang="ru-RU"/>
              <a:pPr>
                <a:defRPr/>
              </a:pPr>
              <a:t>04.08.2019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4EA8D-2862-48C2-BCFC-F995CDA379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2" descr="F:\Новая папка\Картинки\vniimk_logo_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13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9"/>
          <p:cNvSpPr>
            <a:spLocks noChangeArrowheads="1"/>
          </p:cNvSpPr>
          <p:nvPr/>
        </p:nvSpPr>
        <p:spPr bwMode="auto">
          <a:xfrm>
            <a:off x="9745663" y="6465888"/>
            <a:ext cx="22399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indent="2651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48A32A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www.vniimk.ru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94A65-5BB8-4B64-A3C6-AB0B4A8847B5}" type="datetimeFigureOut">
              <a:rPr lang="ru-RU"/>
              <a:pPr>
                <a:defRPr/>
              </a:pPr>
              <a:t>04.08.2019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37BFB-85CD-45AA-BD49-BCBD4F1F30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2" descr="F:\Новая папка\Картинки\vniimk_logo_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13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9"/>
          <p:cNvSpPr>
            <a:spLocks noChangeArrowheads="1"/>
          </p:cNvSpPr>
          <p:nvPr/>
        </p:nvSpPr>
        <p:spPr bwMode="auto">
          <a:xfrm>
            <a:off x="9745663" y="6465888"/>
            <a:ext cx="22399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indent="2651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48A32A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www.vniimk.ru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907F2-1969-4C97-920A-8099BE19881A}" type="datetimeFigureOut">
              <a:rPr lang="ru-RU"/>
              <a:pPr>
                <a:defRPr/>
              </a:pPr>
              <a:t>04.08.2019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373A3-9FFF-4171-94D0-0CC0613015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2" descr="F:\Новая папка\Картинки\vniimk_logo_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13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9"/>
          <p:cNvSpPr>
            <a:spLocks noChangeArrowheads="1"/>
          </p:cNvSpPr>
          <p:nvPr/>
        </p:nvSpPr>
        <p:spPr bwMode="auto">
          <a:xfrm>
            <a:off x="9745663" y="6465888"/>
            <a:ext cx="22399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indent="2651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48A32A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www.vniimk.ru</a:t>
            </a: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1FD3-9085-4C32-8B62-E1E0EDC451FB}" type="datetimeFigureOut">
              <a:rPr lang="ru-RU"/>
              <a:pPr>
                <a:defRPr/>
              </a:pPr>
              <a:t>04.08.2019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1D45E-E4CE-43FF-8020-43290D7474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2" descr="F:\Новая папка\Картинки\vniimk_logo_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13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9"/>
          <p:cNvSpPr>
            <a:spLocks noChangeArrowheads="1"/>
          </p:cNvSpPr>
          <p:nvPr/>
        </p:nvSpPr>
        <p:spPr bwMode="auto">
          <a:xfrm>
            <a:off x="9745663" y="6465888"/>
            <a:ext cx="22399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indent="2651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48A32A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www.vniimk.ru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9935C-2599-4988-BC08-9D9B765DC1A2}" type="datetimeFigureOut">
              <a:rPr lang="ru-RU"/>
              <a:pPr>
                <a:defRPr/>
              </a:pPr>
              <a:t>04.08.2019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C0E6E-5E39-4D53-8DA9-190BD6E671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2" descr="F:\Новая папка\Картинки\vniimk_logo_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13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9"/>
          <p:cNvSpPr>
            <a:spLocks noChangeArrowheads="1"/>
          </p:cNvSpPr>
          <p:nvPr/>
        </p:nvSpPr>
        <p:spPr bwMode="auto">
          <a:xfrm>
            <a:off x="9745663" y="6465888"/>
            <a:ext cx="22399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indent="2651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48A32A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www.vniimk.ru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DCFA5-8560-40CA-952D-DD82789B5D13}" type="datetimeFigureOut">
              <a:rPr lang="ru-RU"/>
              <a:pPr>
                <a:defRPr/>
              </a:pPr>
              <a:t>04.08.2019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E0F68-BD6B-4921-B5F4-78FFD191C2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76238" y="180657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D7B47F-F6F6-4389-B84F-1FCEF779A580}" type="datetimeFigureOut">
              <a:rPr lang="ru-RU"/>
              <a:pPr>
                <a:defRPr/>
              </a:pPr>
              <a:t>04.08.2019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DF14CC-3CC3-4F97-A500-47D128AD19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transition spd="slow">
    <p:cove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microsoft.com/office/2007/relationships/hdphoto" Target="../media/hdphoto4.wdp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microsoft.com/office/2007/relationships/hdphoto" Target="../media/hdphoto7.wdp"/><Relationship Id="rId4" Type="http://schemas.openxmlformats.org/officeDocument/2006/relationships/image" Target="../media/image67.png"/><Relationship Id="rId9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241" y="335339"/>
            <a:ext cx="962217" cy="99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Прямоугольник 2"/>
          <p:cNvSpPr>
            <a:spLocks noChangeArrowheads="1"/>
          </p:cNvSpPr>
          <p:nvPr/>
        </p:nvSpPr>
        <p:spPr bwMode="auto">
          <a:xfrm>
            <a:off x="791327" y="3059396"/>
            <a:ext cx="1067369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Агротехнологии</a:t>
            </a:r>
            <a:r>
              <a:rPr lang="ru-RU" altLang="ru-RU" sz="4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высоких </a:t>
            </a:r>
            <a:endParaRPr lang="ru-RU" altLang="ru-RU" sz="40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1" hangingPunct="1"/>
            <a:r>
              <a:rPr lang="ru-RU" altLang="ru-RU" sz="4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урожаев </a:t>
            </a:r>
            <a:r>
              <a:rPr lang="ru-RU" altLang="ru-RU" sz="4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подсолнечника</a:t>
            </a:r>
            <a:endParaRPr lang="ru-RU" altLang="ru-RU" sz="4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295" name="Прямоугольник 8"/>
          <p:cNvSpPr>
            <a:spLocks noChangeArrowheads="1"/>
          </p:cNvSpPr>
          <p:nvPr/>
        </p:nvSpPr>
        <p:spPr bwMode="auto">
          <a:xfrm>
            <a:off x="2592388" y="6081713"/>
            <a:ext cx="7121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Заведующий лабораторией </a:t>
            </a:r>
            <a:r>
              <a:rPr lang="ru-RU" altLang="ru-RU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агротехники</a:t>
            </a:r>
            <a:endParaRPr lang="ru-RU" altLang="ru-RU" sz="16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1" hangingPunct="1"/>
            <a:r>
              <a:rPr lang="ru-RU" altLang="ru-RU" sz="16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Бушнев</a:t>
            </a:r>
            <a:r>
              <a:rPr lang="ru-RU" altLang="ru-RU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А.С.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793509" y="419071"/>
            <a:ext cx="10398491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600" b="1" dirty="0">
                <a:latin typeface="Verdana" panose="020B0604030504040204" pitchFamily="34" charset="0"/>
              </a:rPr>
              <a:t>Федеральное государственное бюджетное научное учреждение </a:t>
            </a:r>
            <a:endParaRPr lang="ru-RU" altLang="ru-RU" sz="1600" b="1" dirty="0" smtClean="0">
              <a:latin typeface="Verdana" panose="020B0604030504040204" pitchFamily="34" charset="0"/>
            </a:endParaRP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600" b="1" dirty="0" smtClean="0">
                <a:latin typeface="Verdana" panose="020B0604030504040204" pitchFamily="34" charset="0"/>
              </a:rPr>
              <a:t>«</a:t>
            </a:r>
            <a:r>
              <a:rPr lang="ru-RU" altLang="ru-RU" sz="1600" b="1" dirty="0">
                <a:latin typeface="Verdana" panose="020B0604030504040204" pitchFamily="34" charset="0"/>
              </a:rPr>
              <a:t>Федеральный научный </a:t>
            </a:r>
            <a:r>
              <a:rPr lang="ru-RU" altLang="ru-RU" sz="1600" b="1" dirty="0" smtClean="0">
                <a:latin typeface="Verdana" panose="020B0604030504040204" pitchFamily="34" charset="0"/>
              </a:rPr>
              <a:t>центр «Всероссийский </a:t>
            </a:r>
            <a:r>
              <a:rPr lang="ru-RU" altLang="ru-RU" sz="1600" b="1" dirty="0">
                <a:latin typeface="Verdana" panose="020B0604030504040204" pitchFamily="34" charset="0"/>
              </a:rPr>
              <a:t>научно-исследовательский институт 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600" b="1" dirty="0">
                <a:latin typeface="Verdana" panose="020B0604030504040204" pitchFamily="34" charset="0"/>
              </a:rPr>
              <a:t>масличных культур имени В. С. </a:t>
            </a:r>
            <a:r>
              <a:rPr lang="ru-RU" altLang="ru-RU" sz="1600" b="1" dirty="0" err="1">
                <a:latin typeface="Verdana" panose="020B0604030504040204" pitchFamily="34" charset="0"/>
              </a:rPr>
              <a:t>Пустовойта</a:t>
            </a:r>
            <a:r>
              <a:rPr lang="ru-RU" altLang="ru-RU" sz="1600" b="1" dirty="0">
                <a:latin typeface="Verdana" panose="020B0604030504040204" pitchFamily="34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477439"/>
              </p:ext>
            </p:extLst>
          </p:nvPr>
        </p:nvGraphicFramePr>
        <p:xfrm>
          <a:off x="808893" y="1641125"/>
          <a:ext cx="10972799" cy="4215911"/>
        </p:xfrm>
        <a:graphic>
          <a:graphicData uri="http://schemas.openxmlformats.org/drawingml/2006/table">
            <a:tbl>
              <a:tblPr/>
              <a:tblGrid>
                <a:gridCol w="5041491"/>
                <a:gridCol w="1811045"/>
                <a:gridCol w="1811045"/>
                <a:gridCol w="2309218"/>
              </a:tblGrid>
              <a:tr h="6022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Показатель</a:t>
                      </a:r>
                      <a:r>
                        <a:rPr lang="ru-RU" sz="2000" b="1" i="0" u="none" strike="noStrike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E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Рапс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E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Соя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E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Подсолнечник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FAE29"/>
                    </a:solidFill>
                  </a:tcPr>
                </a:tc>
              </a:tr>
              <a:tr h="602273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Урожайность, т/га</a:t>
                      </a:r>
                    </a:p>
                  </a:txBody>
                  <a:tcPr marL="108000" marR="1080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2,49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1,98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2,63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273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Затраты на 1 га, руб.</a:t>
                      </a:r>
                    </a:p>
                  </a:txBody>
                  <a:tcPr marL="108000" marR="1080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26 936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26 907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30 643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273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Себестоимость 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т руб.</a:t>
                      </a:r>
                    </a:p>
                  </a:txBody>
                  <a:tcPr marL="108000" marR="1080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10 833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13 570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11 651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273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Цена реализации, </a:t>
                      </a:r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руб./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</a:t>
                      </a:r>
                    </a:p>
                  </a:txBody>
                  <a:tcPr marL="108000" marR="1080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13 911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21 167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19 829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273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Чистый доход на 1 га, руб.</a:t>
                      </a:r>
                    </a:p>
                  </a:txBody>
                  <a:tcPr marL="108000" marR="1080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7 654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15 065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21 506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273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Рентабельность, %</a:t>
                      </a:r>
                    </a:p>
                  </a:txBody>
                  <a:tcPr marL="108000" marR="1080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56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</a:t>
                      </a:r>
                    </a:p>
                  </a:txBody>
                  <a:tcPr marL="108000" marR="108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9885" y="251738"/>
            <a:ext cx="10154652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Экономическая эффективность возделывания подсолнечника, сои и рапса (озимого) </a:t>
            </a:r>
          </a:p>
          <a:p>
            <a:pPr algn="r">
              <a:lnSpc>
                <a:spcPct val="85000"/>
              </a:lnSpc>
            </a:pPr>
            <a:r>
              <a:rPr lang="ru-RU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сельскохозяйственных организациях Краснодарского края (2013-2017 гг.)</a:t>
            </a:r>
            <a:endParaRPr lang="ru-RU" sz="2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 flipH="1">
            <a:off x="11698288" y="6575429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10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1010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-5349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>
          <a:xfrm>
            <a:off x="681038" y="17463"/>
            <a:ext cx="10515600" cy="966787"/>
          </a:xfrm>
        </p:spPr>
        <p:txBody>
          <a:bodyPr/>
          <a:lstStyle/>
          <a:p>
            <a:pPr algn="r" eaLnBrk="1" hangingPunct="1"/>
            <a: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Особенности биологии подсолнечника</a:t>
            </a:r>
          </a:p>
        </p:txBody>
      </p:sp>
      <p:sp>
        <p:nvSpPr>
          <p:cNvPr id="41988" name="Rectangle 3"/>
          <p:cNvSpPr txBox="1">
            <a:spLocks noChangeArrowheads="1"/>
          </p:cNvSpPr>
          <p:nvPr/>
        </p:nvSpPr>
        <p:spPr bwMode="auto">
          <a:xfrm>
            <a:off x="5035550" y="1360488"/>
            <a:ext cx="6429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v"/>
            </a:pPr>
            <a:r>
              <a:rPr lang="ru-RU" altLang="ru-RU" sz="1600" b="1">
                <a:latin typeface="Verdana" pitchFamily="34" charset="0"/>
                <a:ea typeface="Verdana" pitchFamily="34" charset="0"/>
                <a:cs typeface="Verdana" pitchFamily="34" charset="0"/>
              </a:rPr>
              <a:t>На формирование 1 т семян в среднем расходуется 50-60 кг азота, 20-25 кг фосфора, </a:t>
            </a:r>
            <a:r>
              <a:rPr lang="ru-RU" altLang="ru-RU" sz="16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100-120 кг </a:t>
            </a:r>
            <a:r>
              <a:rPr lang="ru-RU" altLang="ru-RU" sz="1600" b="1">
                <a:latin typeface="Verdana" pitchFamily="34" charset="0"/>
                <a:ea typeface="Verdana" pitchFamily="34" charset="0"/>
                <a:cs typeface="Verdana" pitchFamily="34" charset="0"/>
              </a:rPr>
              <a:t>калия</a:t>
            </a:r>
          </a:p>
          <a:p>
            <a:pPr eaLnBrk="1" hangingPunct="1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v"/>
            </a:pPr>
            <a:r>
              <a:rPr lang="ru-RU" altLang="ru-RU" sz="1600" b="1">
                <a:latin typeface="Verdana" pitchFamily="34" charset="0"/>
                <a:ea typeface="Verdana" pitchFamily="34" charset="0"/>
                <a:cs typeface="Verdana" pitchFamily="34" charset="0"/>
              </a:rPr>
              <a:t>Мощная корневая система, проникающая на глубину до  200-300 см</a:t>
            </a:r>
          </a:p>
          <a:p>
            <a:pPr eaLnBrk="1" hangingPunct="1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v"/>
            </a:pPr>
            <a:r>
              <a:rPr lang="ru-RU" altLang="ru-RU" sz="1600" b="1">
                <a:latin typeface="Verdana" pitchFamily="34" charset="0"/>
                <a:ea typeface="Verdana" pitchFamily="34" charset="0"/>
                <a:cs typeface="Verdana" pitchFamily="34" charset="0"/>
              </a:rPr>
              <a:t>На образование 1 т семян расходуется </a:t>
            </a:r>
          </a:p>
          <a:p>
            <a:pPr eaLnBrk="1" hangingPunct="1">
              <a:spcBef>
                <a:spcPts val="600"/>
              </a:spcBef>
              <a:buClr>
                <a:srgbClr val="FFC000"/>
              </a:buClr>
              <a:buFont typeface="Arial" pitchFamily="34" charset="0"/>
              <a:buNone/>
            </a:pPr>
            <a:r>
              <a:rPr lang="ru-RU" altLang="ru-RU" sz="16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1400-1800 т</a:t>
            </a:r>
            <a:r>
              <a:rPr lang="ru-RU" altLang="ru-RU" sz="1600" b="1">
                <a:latin typeface="Verdana" pitchFamily="34" charset="0"/>
                <a:ea typeface="Verdana" pitchFamily="34" charset="0"/>
                <a:cs typeface="Verdana" pitchFamily="34" charset="0"/>
              </a:rPr>
              <a:t> воды</a:t>
            </a:r>
          </a:p>
          <a:p>
            <a:pPr eaLnBrk="1" hangingPunct="1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v"/>
            </a:pPr>
            <a:r>
              <a:rPr lang="ru-RU" altLang="ru-RU" sz="1600" b="1">
                <a:latin typeface="Verdana" pitchFamily="34" charset="0"/>
                <a:ea typeface="Verdana" pitchFamily="34" charset="0"/>
                <a:cs typeface="Verdana" pitchFamily="34" charset="0"/>
              </a:rPr>
              <a:t>Закладка генеративных органов (цветочные бугорки) происходит в фазу 2-3 пары настоящих листьев</a:t>
            </a:r>
          </a:p>
          <a:p>
            <a:pPr eaLnBrk="1" hangingPunct="1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v"/>
            </a:pPr>
            <a:r>
              <a:rPr lang="ru-RU" altLang="ru-RU" sz="1600" b="1">
                <a:latin typeface="Verdana" pitchFamily="34" charset="0"/>
                <a:ea typeface="Verdana" pitchFamily="34" charset="0"/>
                <a:cs typeface="Verdana" pitchFamily="34" charset="0"/>
              </a:rPr>
              <a:t>После бутонизации подсолнечник поглощает влагу из слоя 100-150 см и ниже</a:t>
            </a:r>
          </a:p>
          <a:p>
            <a:pPr eaLnBrk="1" hangingPunct="1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v"/>
            </a:pPr>
            <a:r>
              <a:rPr lang="ru-RU" altLang="ru-RU" sz="1600" b="1">
                <a:latin typeface="Verdana" pitchFamily="34" charset="0"/>
                <a:ea typeface="Verdana" pitchFamily="34" charset="0"/>
                <a:cs typeface="Verdana" pitchFamily="34" charset="0"/>
              </a:rPr>
              <a:t>Накопление масла в семенах прекращается на </a:t>
            </a:r>
            <a:r>
              <a:rPr lang="ru-RU" altLang="ru-RU" sz="16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35-40-й день </a:t>
            </a:r>
            <a:r>
              <a:rPr lang="ru-RU" altLang="ru-RU" sz="1600" b="1">
                <a:latin typeface="Verdana" pitchFamily="34" charset="0"/>
                <a:ea typeface="Verdana" pitchFamily="34" charset="0"/>
                <a:cs typeface="Verdana" pitchFamily="34" charset="0"/>
              </a:rPr>
              <a:t>после цветения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4863528" y="5013746"/>
            <a:ext cx="6072230" cy="9387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scene3d>
            <a:camera prst="orthographicFront"/>
            <a:lightRig rig="threePt" dir="t"/>
          </a:scene3d>
          <a:sp3d extrusionH="76200" prstMaterial="dkEdge">
            <a:bevelT/>
            <a:bevelB prst="relaxedInset"/>
            <a:extrusionClr>
              <a:srgbClr val="FF9933"/>
            </a:extrusionClr>
          </a:sp3d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ru-RU" altLang="ru-RU" sz="1400">
                <a:latin typeface="Verdana" pitchFamily="34" charset="0"/>
                <a:ea typeface="Verdana" pitchFamily="34" charset="0"/>
                <a:cs typeface="Verdana" pitchFamily="34" charset="0"/>
              </a:rPr>
              <a:t>Потребление влаги подсолнечником:</a:t>
            </a:r>
          </a:p>
          <a:p>
            <a:pPr algn="ctr" eaLnBrk="1" hangingPunct="1"/>
            <a:r>
              <a:rPr lang="ru-RU" altLang="ru-RU" sz="1400">
                <a:latin typeface="Verdana" pitchFamily="34" charset="0"/>
                <a:ea typeface="Verdana" pitchFamily="34" charset="0"/>
                <a:cs typeface="Verdana" pitchFamily="34" charset="0"/>
              </a:rPr>
              <a:t>Всходы – образование корзинки 	</a:t>
            </a:r>
            <a:r>
              <a:rPr lang="ru-RU" altLang="ru-RU" sz="140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19,1 %</a:t>
            </a:r>
          </a:p>
          <a:p>
            <a:pPr algn="ctr" eaLnBrk="1" hangingPunct="1"/>
            <a:r>
              <a:rPr lang="ru-RU" altLang="ru-RU" sz="1400">
                <a:latin typeface="Verdana" pitchFamily="34" charset="0"/>
                <a:ea typeface="Verdana" pitchFamily="34" charset="0"/>
                <a:cs typeface="Verdana" pitchFamily="34" charset="0"/>
              </a:rPr>
              <a:t>Образование корзинки – цветение 	</a:t>
            </a:r>
            <a:r>
              <a:rPr lang="ru-RU" altLang="ru-RU" sz="140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42,6 %</a:t>
            </a:r>
          </a:p>
          <a:p>
            <a:pPr algn="ctr" eaLnBrk="1" hangingPunct="1"/>
            <a:r>
              <a:rPr lang="ru-RU" altLang="ru-RU" sz="1400">
                <a:latin typeface="Verdana" pitchFamily="34" charset="0"/>
                <a:ea typeface="Verdana" pitchFamily="34" charset="0"/>
                <a:cs typeface="Verdana" pitchFamily="34" charset="0"/>
              </a:rPr>
              <a:t>Цветение – созревание 		</a:t>
            </a:r>
            <a:r>
              <a:rPr lang="ru-RU" altLang="ru-RU" sz="140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38,3 %</a:t>
            </a:r>
          </a:p>
        </p:txBody>
      </p:sp>
      <p:pic>
        <p:nvPicPr>
          <p:cNvPr id="8" name="Рисунок 6" descr="slide0021_image029.jpg"/>
          <p:cNvPicPr>
            <a:picLocks noChangeAspect="1"/>
          </p:cNvPicPr>
          <p:nvPr/>
        </p:nvPicPr>
        <p:blipFill>
          <a:blip r:embed="rId3"/>
          <a:srcRect t="39642" r="73460" b="-9"/>
          <a:stretch>
            <a:fillRect/>
          </a:stretch>
        </p:blipFill>
        <p:spPr bwMode="auto">
          <a:xfrm>
            <a:off x="1646238" y="1187450"/>
            <a:ext cx="2944812" cy="455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одним скругленным углом 9"/>
          <p:cNvSpPr/>
          <p:nvPr/>
        </p:nvSpPr>
        <p:spPr>
          <a:xfrm flipH="1">
            <a:off x="11698288" y="6575425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11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200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4763"/>
            <a:ext cx="3322637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Прямоугольник 7"/>
          <p:cNvSpPr>
            <a:spLocks noChangeArrowheads="1"/>
          </p:cNvSpPr>
          <p:nvPr/>
        </p:nvSpPr>
        <p:spPr bwMode="auto">
          <a:xfrm>
            <a:off x="4651131" y="252353"/>
            <a:ext cx="7540869" cy="102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5113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4000"/>
              </a:lnSpc>
            </a:pPr>
            <a:r>
              <a:rPr lang="ru-RU" altLang="ru-RU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Биологические особенности культуры </a:t>
            </a:r>
          </a:p>
          <a:p>
            <a:pPr algn="ctr" eaLnBrk="1" hangingPunct="1">
              <a:lnSpc>
                <a:spcPct val="84000"/>
              </a:lnSpc>
            </a:pPr>
            <a:r>
              <a:rPr lang="ru-RU" altLang="ru-RU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определяют технологию возделывания подсолнечника</a:t>
            </a: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 flipH="1">
            <a:off x="11698288" y="6575425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12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994720"/>
              </p:ext>
            </p:extLst>
          </p:nvPr>
        </p:nvGraphicFramePr>
        <p:xfrm>
          <a:off x="4703884" y="1544638"/>
          <a:ext cx="7313491" cy="3776348"/>
        </p:xfrm>
        <a:graphic>
          <a:graphicData uri="http://schemas.openxmlformats.org/drawingml/2006/table">
            <a:tbl>
              <a:tblPr/>
              <a:tblGrid>
                <a:gridCol w="2030202"/>
                <a:gridCol w="1948441"/>
                <a:gridCol w="1437824"/>
                <a:gridCol w="1897024"/>
              </a:tblGrid>
              <a:tr h="433388">
                <a:tc gridSpan="4"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Для получения запланированного урожая подсолнечника необходимо: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8A3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738">
                <a:tc rowSpan="2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Элемент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18E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Урожайность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18E"/>
                    </a:solidFill>
                  </a:tcPr>
                </a:tc>
              </a:tr>
              <a:tr h="439738">
                <a:tc vMerge="1"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 т/га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 т/га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 т/га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18E"/>
                    </a:solidFill>
                  </a:tcPr>
                </a:tc>
              </a:tr>
              <a:tr h="579438"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Продуктивная влага, 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1400-1800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4200-5400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5600-7200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</a:tr>
              <a:tr h="579438"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Азот, кг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50-60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150-180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200-240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</a:tr>
              <a:tr h="579438"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Фосфор, кг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20-25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60-75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80-100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</a:tr>
              <a:tr h="579438"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Калий, кг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100-120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300-360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12813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400-480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https://png.pngtree.com/element_origin_min_pic/16/12/18/f5639e0d02b1ec7ffda1703393d0a59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500" y1="65000" x2="71667" y2="66833"/>
                        <a14:foregroundMark x1="57333" y1="41500" x2="62500" y2="43833"/>
                        <a14:foregroundMark x1="19333" y1="22167" x2="26333" y2="30167"/>
                        <a14:foregroundMark x1="78667" y1="92167" x2="82000" y2="91500"/>
                        <a14:foregroundMark x1="87667" y1="93500" x2="91167" y2="92333"/>
                        <a14:foregroundMark x1="91500" y1="97333" x2="92333" y2="97167"/>
                        <a14:foregroundMark x1="79500" y1="96500" x2="81000" y2="96667"/>
                        <a14:backgroundMark x1="49667" y1="71333" x2="51500" y2="70500"/>
                        <a14:backgroundMark x1="49333" y1="56167" x2="49333" y2="58333"/>
                        <a14:backgroundMark x1="55667" y1="56000" x2="56500" y2="56000"/>
                        <a14:backgroundMark x1="58333" y1="55167" x2="58333" y2="55167"/>
                        <a14:backgroundMark x1="37667" y1="39333" x2="37667" y2="3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2" y="1199417"/>
            <a:ext cx="5512777" cy="551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7121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30163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>
          <a:xfrm>
            <a:off x="627063" y="147638"/>
            <a:ext cx="11266487" cy="1325562"/>
          </a:xfrm>
        </p:spPr>
        <p:txBody>
          <a:bodyPr/>
          <a:lstStyle/>
          <a:p>
            <a:pPr algn="r" eaLnBrk="1" hangingPunct="1"/>
            <a:r>
              <a:rPr lang="ru-RU" altLang="ru-RU" sz="22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Контролируемые причины снижения урожая подсолнечника</a:t>
            </a: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5676900" y="1809750"/>
            <a:ext cx="7215188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1. Несоблюдение сроков возврата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 Нарушения в системах основной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и допосевной обработок почвы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 Сверхранние или сверхпоздние сроки сева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4. Возделывание без применения удобрения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5. Чрезмерное загущение или изреживание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посевов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6. Нарушения в технологии в период ухода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за посевами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7. Нарушения в системе защиты растений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от сорняков, вредителей и болезней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8. Несоблюдение сроков уборки урожая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и послеуборочной доработки семян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9. Вредители, болезни и заразиха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b="22505"/>
          <a:stretch>
            <a:fillRect/>
          </a:stretch>
        </p:blipFill>
        <p:spPr bwMode="auto">
          <a:xfrm>
            <a:off x="488950" y="1874838"/>
            <a:ext cx="5033963" cy="39100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sp>
        <p:nvSpPr>
          <p:cNvPr id="8" name="Прямоугольник с одним скругленным углом 7"/>
          <p:cNvSpPr/>
          <p:nvPr/>
        </p:nvSpPr>
        <p:spPr>
          <a:xfrm flipH="1">
            <a:off x="11698288" y="6575425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13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3559" name="Прямоугольник 19"/>
          <p:cNvSpPr>
            <a:spLocks noChangeArrowheads="1"/>
          </p:cNvSpPr>
          <p:nvPr/>
        </p:nvSpPr>
        <p:spPr bwMode="auto">
          <a:xfrm>
            <a:off x="2327275" y="5861050"/>
            <a:ext cx="8429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51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Любое нарушение в технологии возделывания может привести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к недобору урожая и ухудшению его качества.</a:t>
            </a:r>
          </a:p>
        </p:txBody>
      </p:sp>
    </p:spTree>
    <p:extLst>
      <p:ext uri="{BB962C8B-B14F-4D97-AF65-F5344CB8AC3E}">
        <p14:creationId xmlns:p14="http://schemas.microsoft.com/office/powerpoint/2010/main" val="29996416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06450" y="5873750"/>
            <a:ext cx="9169400" cy="876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32771" name="Заголовок 1"/>
          <p:cNvSpPr>
            <a:spLocks noGrp="1"/>
          </p:cNvSpPr>
          <p:nvPr>
            <p:ph type="title"/>
          </p:nvPr>
        </p:nvSpPr>
        <p:spPr>
          <a:xfrm>
            <a:off x="3282950" y="22225"/>
            <a:ext cx="8718550" cy="814388"/>
          </a:xfrm>
        </p:spPr>
        <p:txBody>
          <a:bodyPr/>
          <a:lstStyle/>
          <a:p>
            <a:pPr algn="r" eaLnBrk="1" hangingPunct="1"/>
            <a: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Размещение в севообороте</a:t>
            </a:r>
          </a:p>
        </p:txBody>
      </p:sp>
      <p:pic>
        <p:nvPicPr>
          <p:cNvPr id="32772" name="Picture 6" descr="https://uraldacha.nethouse.ru/static/img/0000/0006/6279/66279998.oqmn7o71m3.W6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066800"/>
            <a:ext cx="5903913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6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168275" y="1204913"/>
          <a:ext cx="6075362" cy="731838"/>
        </p:xfrm>
        <a:graphic>
          <a:graphicData uri="http://schemas.openxmlformats.org/drawingml/2006/table">
            <a:tbl>
              <a:tblPr/>
              <a:tblGrid>
                <a:gridCol w="2199502">
                  <a:extLst>
                    <a:ext uri="{9D8B030D-6E8A-4147-A177-3AD203B41FA5}"/>
                  </a:extLst>
                </a:gridCol>
                <a:gridCol w="1760366">
                  <a:extLst>
                    <a:ext uri="{9D8B030D-6E8A-4147-A177-3AD203B41FA5}"/>
                  </a:extLst>
                </a:gridCol>
                <a:gridCol w="2115494">
                  <a:extLst>
                    <a:ext uri="{9D8B030D-6E8A-4147-A177-3AD203B41FA5}"/>
                  </a:extLst>
                </a:gridCol>
              </a:tblGrid>
              <a:tr h="365919"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Предшественник </a:t>
                      </a:r>
                    </a:p>
                  </a:txBody>
                  <a:tcPr marL="91435" marR="91435"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6591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лучший</a:t>
                      </a:r>
                    </a:p>
                  </a:txBody>
                  <a:tcPr marL="91435" marR="91435"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допустимый</a:t>
                      </a:r>
                    </a:p>
                  </a:txBody>
                  <a:tcPr marL="91435" marR="91435"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Pro" panose="02000503040000020004" pitchFamily="2" charset="0"/>
                          <a:ea typeface="Verdana" panose="020B0604030504040204" pitchFamily="34" charset="0"/>
                          <a:cs typeface="Gotham Pro" panose="02000503040000020004" pitchFamily="2" charset="0"/>
                        </a:rPr>
                        <a:t>недопустимый</a:t>
                      </a:r>
                    </a:p>
                  </a:txBody>
                  <a:tcPr marL="91435" marR="91435"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2785" name="AutoShape 26"/>
          <p:cNvSpPr>
            <a:spLocks noChangeArrowheads="1"/>
          </p:cNvSpPr>
          <p:nvPr/>
        </p:nvSpPr>
        <p:spPr bwMode="auto">
          <a:xfrm>
            <a:off x="966788" y="1936750"/>
            <a:ext cx="485775" cy="576263"/>
          </a:xfrm>
          <a:prstGeom prst="downArrow">
            <a:avLst>
              <a:gd name="adj1" fmla="val 26472"/>
              <a:gd name="adj2" fmla="val 42497"/>
            </a:avLst>
          </a:prstGeom>
          <a:solidFill>
            <a:srgbClr val="3D8D24"/>
          </a:solidFill>
          <a:ln w="6350" algn="ctr">
            <a:solidFill>
              <a:srgbClr val="3D8D2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>
              <a:latin typeface="Gotham Pro "/>
            </a:endParaRPr>
          </a:p>
        </p:txBody>
      </p:sp>
      <p:sp>
        <p:nvSpPr>
          <p:cNvPr id="8" name="AutoShape 3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77788" y="2493963"/>
            <a:ext cx="2760662" cy="85883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400" algn="ctr">
            <a:solidFill>
              <a:srgbClr val="48A32A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Колосовые</a:t>
            </a:r>
            <a:r>
              <a:rPr lang="ru-RU" altLang="ru-RU" sz="2000" b="1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кукуруза </a:t>
            </a:r>
            <a:r>
              <a:rPr lang="ru-RU" altLang="ru-RU" sz="2000" b="1" dirty="0" smtClean="0">
                <a:latin typeface="Gotham Pro" panose="02000503040000020004" pitchFamily="2" charset="0"/>
                <a:ea typeface="Verdana" panose="020B0604030504040204" pitchFamily="34" charset="0"/>
                <a:cs typeface="Gotham Pro" panose="02000503040000020004" pitchFamily="2" charset="0"/>
              </a:rPr>
              <a:t>на силос</a:t>
            </a:r>
            <a:endParaRPr lang="ru-RU" altLang="ru-RU" sz="2000" b="1" dirty="0">
              <a:latin typeface="Gotham Pro" panose="02000503040000020004" pitchFamily="2" charset="0"/>
              <a:ea typeface="Verdana" panose="020B0604030504040204" pitchFamily="34" charset="0"/>
              <a:cs typeface="Gotham Pro" panose="02000503040000020004" pitchFamily="2" charset="0"/>
            </a:endParaRPr>
          </a:p>
        </p:txBody>
      </p:sp>
      <p:sp>
        <p:nvSpPr>
          <p:cNvPr id="32787" name="AutoShape 26"/>
          <p:cNvSpPr>
            <a:spLocks noChangeArrowheads="1"/>
          </p:cNvSpPr>
          <p:nvPr/>
        </p:nvSpPr>
        <p:spPr bwMode="auto">
          <a:xfrm>
            <a:off x="2876550" y="1936750"/>
            <a:ext cx="609600" cy="1720850"/>
          </a:xfrm>
          <a:prstGeom prst="downArrow">
            <a:avLst>
              <a:gd name="adj1" fmla="val 26472"/>
              <a:gd name="adj2" fmla="val 42540"/>
            </a:avLst>
          </a:prstGeom>
          <a:solidFill>
            <a:srgbClr val="FFC000"/>
          </a:soli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>
              <a:latin typeface="Gotham Pro "/>
            </a:endParaRPr>
          </a:p>
        </p:txBody>
      </p:sp>
      <p:sp>
        <p:nvSpPr>
          <p:cNvPr id="10" name="AutoShape 3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662113" y="3690938"/>
            <a:ext cx="2997200" cy="85566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400" algn="ctr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smtClean="0">
                <a:latin typeface="Gotham Pro "/>
                <a:ea typeface="Verdana" panose="020B0604030504040204" pitchFamily="34" charset="0"/>
                <a:cs typeface="Gotham Pro" panose="02000503040000020004" pitchFamily="2" charset="0"/>
              </a:rPr>
              <a:t>Кукуруза на </a:t>
            </a:r>
            <a:r>
              <a:rPr lang="ru-RU" altLang="ru-RU" sz="2400" b="1" dirty="0">
                <a:latin typeface="Gotham Pro "/>
                <a:ea typeface="Verdana" panose="020B0604030504040204" pitchFamily="34" charset="0"/>
                <a:cs typeface="Gotham Pro" panose="02000503040000020004" pitchFamily="2" charset="0"/>
              </a:rPr>
              <a:t>зерно</a:t>
            </a:r>
          </a:p>
        </p:txBody>
      </p:sp>
      <p:sp>
        <p:nvSpPr>
          <p:cNvPr id="32789" name="AutoShape 26"/>
          <p:cNvSpPr>
            <a:spLocks noChangeArrowheads="1"/>
          </p:cNvSpPr>
          <p:nvPr/>
        </p:nvSpPr>
        <p:spPr bwMode="auto">
          <a:xfrm>
            <a:off x="4821238" y="1936750"/>
            <a:ext cx="647700" cy="2947988"/>
          </a:xfrm>
          <a:prstGeom prst="downArrow">
            <a:avLst>
              <a:gd name="adj1" fmla="val 26472"/>
              <a:gd name="adj2" fmla="val 42417"/>
            </a:avLst>
          </a:prstGeom>
          <a:solidFill>
            <a:srgbClr val="C00000"/>
          </a:solidFill>
          <a:ln w="635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>
              <a:latin typeface="Gotham Pro "/>
            </a:endParaRPr>
          </a:p>
        </p:txBody>
      </p:sp>
      <p:sp>
        <p:nvSpPr>
          <p:cNvPr id="12" name="AutoShape 3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215900" y="4640263"/>
            <a:ext cx="5937250" cy="123348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smtClean="0">
                <a:latin typeface="Gotham Pro "/>
                <a:ea typeface="Verdana" panose="020B0604030504040204" pitchFamily="34" charset="0"/>
                <a:cs typeface="Gotham Pro" panose="02000503040000020004" pitchFamily="2" charset="0"/>
              </a:rPr>
              <a:t>Подсолнечник, горох</a:t>
            </a:r>
            <a:r>
              <a:rPr lang="ru-RU" altLang="ru-RU" sz="2400" b="1" dirty="0">
                <a:latin typeface="Gotham Pro "/>
                <a:ea typeface="Verdana" panose="020B0604030504040204" pitchFamily="34" charset="0"/>
                <a:cs typeface="Gotham Pro" panose="02000503040000020004" pitchFamily="2" charset="0"/>
              </a:rPr>
              <a:t>, соя, рапс, </a:t>
            </a:r>
            <a:endParaRPr lang="ru-RU" altLang="ru-RU" sz="2400" b="1" dirty="0" smtClean="0">
              <a:latin typeface="Gotham Pro "/>
              <a:ea typeface="Verdana" panose="020B0604030504040204" pitchFamily="34" charset="0"/>
              <a:cs typeface="Gotham Pro" panose="02000503040000020004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smtClean="0">
                <a:latin typeface="Gotham Pro "/>
                <a:ea typeface="Verdana" panose="020B0604030504040204" pitchFamily="34" charset="0"/>
                <a:cs typeface="Gotham Pro" panose="02000503040000020004" pitchFamily="2" charset="0"/>
              </a:rPr>
              <a:t>сахарная </a:t>
            </a:r>
            <a:r>
              <a:rPr lang="ru-RU" altLang="ru-RU" sz="2400" b="1" dirty="0">
                <a:latin typeface="Gotham Pro "/>
                <a:ea typeface="Verdana" panose="020B0604030504040204" pitchFamily="34" charset="0"/>
                <a:cs typeface="Gotham Pro" panose="02000503040000020004" pitchFamily="2" charset="0"/>
              </a:rPr>
              <a:t>свёкла, </a:t>
            </a:r>
            <a:r>
              <a:rPr lang="ru-RU" altLang="ru-RU" sz="2400" b="1" dirty="0" smtClean="0">
                <a:latin typeface="Gotham Pro "/>
                <a:ea typeface="Verdana" panose="020B0604030504040204" pitchFamily="34" charset="0"/>
                <a:cs typeface="Gotham Pro" panose="02000503040000020004" pitchFamily="2" charset="0"/>
              </a:rPr>
              <a:t>многолетние </a:t>
            </a:r>
            <a:r>
              <a:rPr lang="ru-RU" altLang="ru-RU" sz="2400" b="1" dirty="0">
                <a:latin typeface="Gotham Pro "/>
                <a:ea typeface="Verdana" panose="020B0604030504040204" pitchFamily="34" charset="0"/>
                <a:cs typeface="Gotham Pro" panose="02000503040000020004" pitchFamily="2" charset="0"/>
              </a:rPr>
              <a:t>травы, </a:t>
            </a:r>
            <a:endParaRPr lang="ru-RU" altLang="ru-RU" sz="2400" b="1" dirty="0" smtClean="0">
              <a:latin typeface="Gotham Pro "/>
              <a:ea typeface="Verdana" panose="020B0604030504040204" pitchFamily="34" charset="0"/>
              <a:cs typeface="Gotham Pro" panose="02000503040000020004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smtClean="0">
                <a:latin typeface="Gotham Pro "/>
                <a:ea typeface="Verdana" panose="020B0604030504040204" pitchFamily="34" charset="0"/>
                <a:cs typeface="Gotham Pro" panose="02000503040000020004" pitchFamily="2" charset="0"/>
              </a:rPr>
              <a:t>суданская </a:t>
            </a:r>
            <a:r>
              <a:rPr lang="ru-RU" altLang="ru-RU" sz="2400" b="1" dirty="0">
                <a:latin typeface="Gotham Pro "/>
                <a:ea typeface="Verdana" panose="020B0604030504040204" pitchFamily="34" charset="0"/>
                <a:cs typeface="Gotham Pro" panose="02000503040000020004" pitchFamily="2" charset="0"/>
              </a:rPr>
              <a:t>трава</a:t>
            </a:r>
          </a:p>
        </p:txBody>
      </p:sp>
      <p:sp>
        <p:nvSpPr>
          <p:cNvPr id="32791" name="Прямоугольник 19"/>
          <p:cNvSpPr>
            <a:spLocks noChangeArrowheads="1"/>
          </p:cNvSpPr>
          <p:nvPr/>
        </p:nvSpPr>
        <p:spPr bwMode="auto">
          <a:xfrm>
            <a:off x="549275" y="5930900"/>
            <a:ext cx="94392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51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FF0000"/>
                </a:solidFill>
                <a:latin typeface="Gotham Pro" pitchFamily="2" charset="0"/>
                <a:ea typeface="Verdana" pitchFamily="34" charset="0"/>
                <a:cs typeface="Gotham Pro" pitchFamily="2" charset="0"/>
              </a:rPr>
              <a:t>Подсолнечник не рекомендуется высевать после культур </a:t>
            </a:r>
          </a:p>
          <a:p>
            <a:pPr algn="ctr" eaLnBrk="1" hangingPunct="1"/>
            <a:r>
              <a:rPr lang="ru-RU" altLang="ru-RU" sz="1600" b="1">
                <a:solidFill>
                  <a:srgbClr val="FF0000"/>
                </a:solidFill>
                <a:latin typeface="Gotham Pro" pitchFamily="2" charset="0"/>
                <a:ea typeface="Verdana" pitchFamily="34" charset="0"/>
                <a:cs typeface="Gotham Pro" pitchFamily="2" charset="0"/>
              </a:rPr>
              <a:t>с глубокой корневой системой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Gotham Pro" pitchFamily="2" charset="0"/>
                <a:ea typeface="Verdana" pitchFamily="34" charset="0"/>
                <a:cs typeface="Gotham Pro" pitchFamily="2" charset="0"/>
              </a:rPr>
              <a:t>Снижение урожая от 15 %!</a:t>
            </a:r>
          </a:p>
        </p:txBody>
      </p:sp>
      <p:sp>
        <p:nvSpPr>
          <p:cNvPr id="14" name="Прямоугольник с одним скругленным углом 13"/>
          <p:cNvSpPr/>
          <p:nvPr/>
        </p:nvSpPr>
        <p:spPr>
          <a:xfrm flipH="1">
            <a:off x="11712575" y="6548438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14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644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3529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Group 37"/>
          <p:cNvGraphicFramePr>
            <a:graphicFrameLocks noGrp="1"/>
          </p:cNvGraphicFramePr>
          <p:nvPr/>
        </p:nvGraphicFramePr>
        <p:xfrm>
          <a:off x="4038600" y="1339850"/>
          <a:ext cx="8039100" cy="3935413"/>
        </p:xfrm>
        <a:graphic>
          <a:graphicData uri="http://schemas.openxmlformats.org/drawingml/2006/table">
            <a:tbl>
              <a:tblPr/>
              <a:tblGrid>
                <a:gridCol w="1239838"/>
                <a:gridCol w="1663700"/>
                <a:gridCol w="1658937"/>
                <a:gridCol w="1517650"/>
                <a:gridCol w="1958975"/>
              </a:tblGrid>
              <a:tr h="776288"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Срок возврата, лет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Урожайность семян,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ц/га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Снижение урожайности, %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Недополученный чистый доход, руб./га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(в ценах  января  2018 г.)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1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масличный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кондитерский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6318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31,2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</a:t>
                      </a:r>
                      <a:r>
                        <a:rPr kumimoji="0" lang="ru-RU" altLang="ru-RU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*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27,6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11,5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6300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13680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  <a:r>
                        <a:rPr kumimoji="0" lang="ru-RU" altLang="ru-RU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*</a:t>
                      </a: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24,8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20,5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11200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24320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r>
                        <a:rPr kumimoji="0" lang="ru-RU" altLang="ru-RU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*</a:t>
                      </a: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23,2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25,6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14000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30400</a:t>
                      </a:r>
                    </a:p>
                  </a:txBody>
                  <a:tcPr marL="91446" marR="9144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Documents and Settings\299\Мои документы\Мои рисунки\Рисунок1.jpg"/>
          <p:cNvPicPr>
            <a:picLocks noChangeAspect="1" noChangeArrowheads="1"/>
          </p:cNvPicPr>
          <p:nvPr/>
        </p:nvPicPr>
        <p:blipFill>
          <a:blip r:embed="rId3"/>
          <a:srcRect l="19849" r="20605" b="13043"/>
          <a:stretch>
            <a:fillRect/>
          </a:stretch>
        </p:blipFill>
        <p:spPr bwMode="auto">
          <a:xfrm>
            <a:off x="136525" y="1339850"/>
            <a:ext cx="3748088" cy="392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86238" y="5303838"/>
            <a:ext cx="7272337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baseline="3000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</a:t>
            </a:r>
            <a:r>
              <a:rPr lang="ru-RU" altLang="ru-RU" sz="16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однократный возврат подсолнечника на прежнее место</a:t>
            </a:r>
            <a:endParaRPr lang="ru-RU" altLang="ru-RU" sz="160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6125" name="Прямоугольник 19"/>
          <p:cNvSpPr>
            <a:spLocks noChangeArrowheads="1"/>
          </p:cNvSpPr>
          <p:nvPr/>
        </p:nvSpPr>
        <p:spPr bwMode="auto">
          <a:xfrm>
            <a:off x="1050925" y="5710238"/>
            <a:ext cx="9607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51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Несоблюдение сроков возврата от рекомендованных 8-10 лет до 4-5 лет вызывает снижение урожая до 15-20 %, возрастает поражение растений болезнями (ложная мучнистая роса, белая и серая гниль и др.) и заразихой </a:t>
            </a:r>
          </a:p>
        </p:txBody>
      </p:sp>
      <p:sp>
        <p:nvSpPr>
          <p:cNvPr id="46126" name="Заголовок 1"/>
          <p:cNvSpPr>
            <a:spLocks noGrp="1"/>
          </p:cNvSpPr>
          <p:nvPr>
            <p:ph type="title"/>
          </p:nvPr>
        </p:nvSpPr>
        <p:spPr>
          <a:xfrm>
            <a:off x="2757488" y="230188"/>
            <a:ext cx="8718550" cy="1092200"/>
          </a:xfrm>
        </p:spPr>
        <p:txBody>
          <a:bodyPr/>
          <a:lstStyle/>
          <a:p>
            <a:pPr algn="r" eaLnBrk="1" hangingPunct="1"/>
            <a: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Размещение в севообороте</a:t>
            </a:r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 flipH="1">
            <a:off x="11698288" y="6575425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15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6113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-5349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Заголовок 1"/>
          <p:cNvSpPr>
            <a:spLocks noGrp="1"/>
          </p:cNvSpPr>
          <p:nvPr>
            <p:ph type="title"/>
          </p:nvPr>
        </p:nvSpPr>
        <p:spPr>
          <a:xfrm>
            <a:off x="3073400" y="295275"/>
            <a:ext cx="8389938" cy="950913"/>
          </a:xfrm>
        </p:spPr>
        <p:txBody>
          <a:bodyPr/>
          <a:lstStyle/>
          <a:p>
            <a:pPr algn="r" eaLnBrk="1" hangingPunct="1"/>
            <a: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Последствия нарушения севооборота</a:t>
            </a:r>
          </a:p>
        </p:txBody>
      </p:sp>
      <p:pic>
        <p:nvPicPr>
          <p:cNvPr id="4" name="Picture 2" descr="D:\Мои документы\3-Презентации\Лекции 2013\Новая папка\Рисунок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2413" y="1060450"/>
            <a:ext cx="2979737" cy="22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Мои документы\3-Презентации\Лекции 2013\Новая папка\Рисунок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4588" y="1060450"/>
            <a:ext cx="2979737" cy="223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AutoShape 3"/>
          <p:cNvSpPr>
            <a:spLocks noChangeArrowheads="1"/>
          </p:cNvSpPr>
          <p:nvPr/>
        </p:nvSpPr>
        <p:spPr bwMode="auto">
          <a:xfrm>
            <a:off x="6029325" y="2754313"/>
            <a:ext cx="2519363" cy="49053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48A3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Verdana" pitchFamily="34" charset="0"/>
                <a:ea typeface="Verdana" pitchFamily="34" charset="0"/>
                <a:cs typeface="Verdana" pitchFamily="34" charset="0"/>
              </a:rPr>
              <a:t>Ложная мучнистая роса</a:t>
            </a:r>
          </a:p>
        </p:txBody>
      </p:sp>
      <p:sp>
        <p:nvSpPr>
          <p:cNvPr id="47111" name="AutoShape 3"/>
          <p:cNvSpPr>
            <a:spLocks noChangeArrowheads="1"/>
          </p:cNvSpPr>
          <p:nvPr/>
        </p:nvSpPr>
        <p:spPr bwMode="auto">
          <a:xfrm>
            <a:off x="488950" y="2803525"/>
            <a:ext cx="2159000" cy="4921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48A3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Verdana" pitchFamily="34" charset="0"/>
                <a:ea typeface="Verdana" pitchFamily="34" charset="0"/>
                <a:cs typeface="Verdana" pitchFamily="34" charset="0"/>
              </a:rPr>
              <a:t>Заразиха</a:t>
            </a:r>
          </a:p>
        </p:txBody>
      </p:sp>
      <p:pic>
        <p:nvPicPr>
          <p:cNvPr id="9" name="Picture 2" descr="C:\Users\Агро\Pictures\бол.jpg"/>
          <p:cNvPicPr>
            <a:picLocks noChangeAspect="1" noChangeArrowheads="1"/>
          </p:cNvPicPr>
          <p:nvPr/>
        </p:nvPicPr>
        <p:blipFill>
          <a:blip r:embed="rId5"/>
          <a:srcRect r="11134"/>
          <a:stretch>
            <a:fillRect/>
          </a:stretch>
        </p:blipFill>
        <p:spPr bwMode="auto">
          <a:xfrm>
            <a:off x="8720138" y="3427413"/>
            <a:ext cx="3024187" cy="2236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3" name="AutoShape 3"/>
          <p:cNvSpPr>
            <a:spLocks noChangeArrowheads="1"/>
          </p:cNvSpPr>
          <p:nvPr/>
        </p:nvSpPr>
        <p:spPr bwMode="auto">
          <a:xfrm>
            <a:off x="6029325" y="5173663"/>
            <a:ext cx="2519363" cy="49053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48A3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Verdana" pitchFamily="34" charset="0"/>
                <a:ea typeface="Verdana" pitchFamily="34" charset="0"/>
                <a:cs typeface="Verdana" pitchFamily="34" charset="0"/>
              </a:rPr>
              <a:t>Комплекс болезней</a:t>
            </a:r>
          </a:p>
        </p:txBody>
      </p:sp>
      <p:pic>
        <p:nvPicPr>
          <p:cNvPr id="11" name="Picture 2" descr="C:\Users\Агро\Pictures\Новая папка (4)\Рисунок21.jpg"/>
          <p:cNvPicPr>
            <a:picLocks noChangeAspect="1" noChangeArrowheads="1"/>
          </p:cNvPicPr>
          <p:nvPr/>
        </p:nvPicPr>
        <p:blipFill rotWithShape="1">
          <a:blip r:embed="rId6"/>
          <a:srcRect r="18964"/>
          <a:stretch/>
        </p:blipFill>
        <p:spPr bwMode="auto">
          <a:xfrm>
            <a:off x="2779713" y="3427413"/>
            <a:ext cx="3006725" cy="2236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AutoShape 3"/>
          <p:cNvSpPr>
            <a:spLocks noChangeArrowheads="1"/>
          </p:cNvSpPr>
          <p:nvPr/>
        </p:nvSpPr>
        <p:spPr bwMode="auto">
          <a:xfrm>
            <a:off x="488950" y="5173663"/>
            <a:ext cx="2159000" cy="49053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48A3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Verdana" pitchFamily="34" charset="0"/>
                <a:ea typeface="Verdana" pitchFamily="34" charset="0"/>
                <a:cs typeface="Verdana" pitchFamily="34" charset="0"/>
              </a:rPr>
              <a:t>Сорняки</a:t>
            </a:r>
          </a:p>
        </p:txBody>
      </p:sp>
      <p:sp>
        <p:nvSpPr>
          <p:cNvPr id="47116" name="Прямоугольник 10"/>
          <p:cNvSpPr>
            <a:spLocks noChangeArrowheads="1"/>
          </p:cNvSpPr>
          <p:nvPr/>
        </p:nvSpPr>
        <p:spPr bwMode="auto">
          <a:xfrm>
            <a:off x="3201988" y="5886450"/>
            <a:ext cx="81740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51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Потери урожайности могут составлять более 15–20 %. </a:t>
            </a:r>
          </a:p>
        </p:txBody>
      </p:sp>
      <p:sp>
        <p:nvSpPr>
          <p:cNvPr id="14" name="Прямоугольник с одним скругленным углом 13"/>
          <p:cNvSpPr/>
          <p:nvPr/>
        </p:nvSpPr>
        <p:spPr>
          <a:xfrm flipH="1">
            <a:off x="11698288" y="6575425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16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204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30163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Заголовок 1"/>
          <p:cNvSpPr>
            <a:spLocks noGrp="1"/>
          </p:cNvSpPr>
          <p:nvPr>
            <p:ph type="title"/>
          </p:nvPr>
        </p:nvSpPr>
        <p:spPr>
          <a:xfrm>
            <a:off x="2160588" y="168275"/>
            <a:ext cx="9678987" cy="946150"/>
          </a:xfrm>
        </p:spPr>
        <p:txBody>
          <a:bodyPr/>
          <a:lstStyle/>
          <a:p>
            <a:pPr algn="r" eaLnBrk="1" hangingPunct="1"/>
            <a: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Негативный опыт увеличения посевных площадей под подсолнечником в Ростовской области </a:t>
            </a:r>
          </a:p>
        </p:txBody>
      </p:sp>
      <p:sp>
        <p:nvSpPr>
          <p:cNvPr id="27652" name="Прямоугольник 8"/>
          <p:cNvSpPr>
            <a:spLocks noChangeArrowheads="1"/>
          </p:cNvSpPr>
          <p:nvPr/>
        </p:nvSpPr>
        <p:spPr bwMode="auto">
          <a:xfrm>
            <a:off x="5502275" y="1433513"/>
            <a:ext cx="6689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Verdana" pitchFamily="34" charset="0"/>
                <a:ea typeface="Verdana" pitchFamily="34" charset="0"/>
                <a:cs typeface="Verdana" pitchFamily="34" charset="0"/>
              </a:rPr>
              <a:t>Посевная площадь под подсолнечником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2003-2010 гг. </a:t>
            </a:r>
            <a:r>
              <a:rPr lang="ru-RU" altLang="ru-RU" sz="1800" b="1">
                <a:latin typeface="Verdana" pitchFamily="34" charset="0"/>
                <a:ea typeface="Verdana" pitchFamily="34" charset="0"/>
                <a:cs typeface="Verdana" pitchFamily="34" charset="0"/>
              </a:rPr>
              <a:t>превышала </a:t>
            </a:r>
            <a:r>
              <a:rPr lang="ru-RU" altLang="ru-RU" sz="18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 млн га</a:t>
            </a:r>
            <a:r>
              <a:rPr lang="ru-RU" altLang="ru-RU" sz="1800" b="1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Verdana" pitchFamily="34" charset="0"/>
                <a:ea typeface="Verdana" pitchFamily="34" charset="0"/>
                <a:cs typeface="Verdana" pitchFamily="34" charset="0"/>
              </a:rPr>
              <a:t>при урожайности </a:t>
            </a:r>
            <a:r>
              <a:rPr lang="ru-RU" altLang="ru-RU" sz="18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1,1 т/га, более половины площадей были поражены заразихой</a:t>
            </a:r>
          </a:p>
        </p:txBody>
      </p:sp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841375"/>
            <a:ext cx="5715000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9" descr="C:\Users\Агро\Downloads\2018-1-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"/>
          <a:stretch>
            <a:fillRect/>
          </a:stretch>
        </p:blipFill>
        <p:spPr bwMode="auto">
          <a:xfrm>
            <a:off x="2624138" y="3770313"/>
            <a:ext cx="22447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Прямоугольник 8"/>
          <p:cNvSpPr>
            <a:spLocks noChangeArrowheads="1"/>
          </p:cNvSpPr>
          <p:nvPr/>
        </p:nvSpPr>
        <p:spPr bwMode="auto">
          <a:xfrm>
            <a:off x="6116638" y="2698750"/>
            <a:ext cx="60753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Verdana" pitchFamily="34" charset="0"/>
                <a:ea typeface="Verdana" pitchFamily="34" charset="0"/>
                <a:cs typeface="Verdana" pitchFamily="34" charset="0"/>
              </a:rPr>
              <a:t>После принятия закона о сроке возврата подсолнечника на прежнее место площади подсолнечника сократились.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Verdana" pitchFamily="34" charset="0"/>
                <a:ea typeface="Verdana" pitchFamily="34" charset="0"/>
                <a:cs typeface="Verdana" pitchFamily="34" charset="0"/>
              </a:rPr>
              <a:t>В последние два года, не нарушая научного севооборота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Verdana" pitchFamily="34" charset="0"/>
                <a:ea typeface="Verdana" pitchFamily="34" charset="0"/>
                <a:cs typeface="Verdana" pitchFamily="34" charset="0"/>
              </a:rPr>
              <a:t>(порядка 700 тыс. га), урожайность культуры </a:t>
            </a:r>
            <a:r>
              <a:rPr lang="ru-RU" altLang="ru-RU" sz="18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возросла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практически в 2 раза </a:t>
            </a:r>
            <a:r>
              <a:rPr lang="ru-RU" altLang="ru-RU" sz="1800" b="1">
                <a:latin typeface="Verdana" pitchFamily="34" charset="0"/>
                <a:ea typeface="Verdana" pitchFamily="34" charset="0"/>
                <a:cs typeface="Verdana" pitchFamily="34" charset="0"/>
              </a:rPr>
              <a:t>- до 2,05 т/га.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Verdana" pitchFamily="34" charset="0"/>
                <a:ea typeface="Verdana" pitchFamily="34" charset="0"/>
                <a:cs typeface="Verdana" pitchFamily="34" charset="0"/>
              </a:rPr>
              <a:t>Соблюдение научно обоснованных требований размещения подсолнечника позволило повысить урожайность озимых зерновых </a:t>
            </a:r>
            <a:r>
              <a:rPr lang="ru-RU" altLang="ru-RU" sz="18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10 %.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Verdana" pitchFamily="34" charset="0"/>
                <a:ea typeface="Verdana" pitchFamily="34" charset="0"/>
                <a:cs typeface="Verdana" pitchFamily="34" charset="0"/>
              </a:rPr>
              <a:t>Снизилось распространение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Verdana" pitchFamily="34" charset="0"/>
                <a:ea typeface="Verdana" pitchFamily="34" charset="0"/>
                <a:cs typeface="Verdana" pitchFamily="34" charset="0"/>
              </a:rPr>
              <a:t>и вредоносность заразихи</a:t>
            </a:r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 flipH="1">
            <a:off x="11698288" y="6575425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17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6826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-5349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2803525" y="173038"/>
            <a:ext cx="8718550" cy="1092200"/>
          </a:xfrm>
        </p:spPr>
        <p:txBody>
          <a:bodyPr/>
          <a:lstStyle/>
          <a:p>
            <a:pPr algn="r" eaLnBrk="1" hangingPunct="1"/>
            <a: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Основная обработка почвы осенью</a:t>
            </a:r>
          </a:p>
        </p:txBody>
      </p:sp>
      <p:sp>
        <p:nvSpPr>
          <p:cNvPr id="29699" name="Прямоугольник 4"/>
          <p:cNvSpPr>
            <a:spLocks noChangeArrowheads="1"/>
          </p:cNvSpPr>
          <p:nvPr/>
        </p:nvSpPr>
        <p:spPr bwMode="auto">
          <a:xfrm>
            <a:off x="2459038" y="5986463"/>
            <a:ext cx="8786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51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Качественная подготовка зяби обеспечит прибавку урожая 15–20 %. </a:t>
            </a:r>
          </a:p>
        </p:txBody>
      </p:sp>
      <p:sp>
        <p:nvSpPr>
          <p:cNvPr id="29700" name="Прямоугольник 7"/>
          <p:cNvSpPr>
            <a:spLocks noChangeArrowheads="1"/>
          </p:cNvSpPr>
          <p:nvPr/>
        </p:nvSpPr>
        <p:spPr bwMode="auto">
          <a:xfrm>
            <a:off x="2820988" y="1457325"/>
            <a:ext cx="908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6000" b="1" i="1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Прямоугольник с одним скругленным углом 7"/>
          <p:cNvSpPr/>
          <p:nvPr/>
        </p:nvSpPr>
        <p:spPr>
          <a:xfrm flipH="1">
            <a:off x="11698288" y="6575425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18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9702" name="Picture 9" descr="F:\Мои документы\3-Презентации\Лекции 2016\фото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060450"/>
            <a:ext cx="3160713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0" descr="F:\Мои документы\3-Презентации\Лекции 2016\фото\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1060450"/>
            <a:ext cx="3038475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1" descr="F:\Мои документы\3-Презентации\Лекции 2016\фото\58670_156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/>
          <a:stretch>
            <a:fillRect/>
          </a:stretch>
        </p:blipFill>
        <p:spPr bwMode="auto">
          <a:xfrm>
            <a:off x="7872413" y="1060450"/>
            <a:ext cx="360045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2" descr="F:\Мои документы\3-Презентации\Лекции 2016\фото\16391148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582988"/>
            <a:ext cx="545147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3" descr="F:\Мои документы\3-Презентации\Лекции 2016\фото\chempionat-po-vspaxivaniyu-polej-na-traktorax-proshyol-v-xorvatii-video--15-foto-chempionat-po-vspaxivaniyu-polej-na-traktorax-v-xorvatii_1669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3527425"/>
            <a:ext cx="3600450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0379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3529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 descr="D:\Мои документы\3-Презентации\Лекции 2016\фото\332_b.jp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97"/>
          <a:stretch>
            <a:fillRect/>
          </a:stretch>
        </p:blipFill>
        <p:spPr bwMode="auto">
          <a:xfrm>
            <a:off x="1584325" y="4097338"/>
            <a:ext cx="48164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Мои документы\3-Презентации\Лекции 2016\фото\SPER8-Working01-web-H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6225" y="3392488"/>
            <a:ext cx="4084638" cy="271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Заголовок 1"/>
          <p:cNvSpPr>
            <a:spLocks noGrp="1"/>
          </p:cNvSpPr>
          <p:nvPr>
            <p:ph type="title"/>
          </p:nvPr>
        </p:nvSpPr>
        <p:spPr>
          <a:xfrm>
            <a:off x="2476500" y="168275"/>
            <a:ext cx="8718550" cy="1092200"/>
          </a:xfrm>
        </p:spPr>
        <p:txBody>
          <a:bodyPr/>
          <a:lstStyle/>
          <a:p>
            <a:pPr algn="r" eaLnBrk="1" hangingPunct="1"/>
            <a:r>
              <a:rPr lang="ru-RU" altLang="ru-RU" sz="2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Урожайность подсолнечника при различной</a:t>
            </a:r>
            <a:br>
              <a:rPr lang="ru-RU" altLang="ru-RU" sz="2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altLang="ru-RU" sz="2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глубине основной обработки почвы</a:t>
            </a:r>
          </a:p>
        </p:txBody>
      </p:sp>
      <p:graphicFrame>
        <p:nvGraphicFramePr>
          <p:cNvPr id="7" name="Содержимое 4"/>
          <p:cNvGraphicFramePr>
            <a:graphicFrameLocks noGrp="1"/>
          </p:cNvGraphicFramePr>
          <p:nvPr/>
        </p:nvGraphicFramePr>
        <p:xfrm>
          <a:off x="1022350" y="1651000"/>
          <a:ext cx="4481513" cy="2103120"/>
        </p:xfrm>
        <a:graphic>
          <a:graphicData uri="http://schemas.openxmlformats.org/drawingml/2006/table">
            <a:tbl>
              <a:tblPr/>
              <a:tblGrid>
                <a:gridCol w="2073275"/>
                <a:gridCol w="2408238"/>
              </a:tblGrid>
              <a:tr h="1714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Глубина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вспашки, см</a:t>
                      </a: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Урожайность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семян, ц/га</a:t>
                      </a: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30-32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20-22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12-14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32-35*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226" name="Прямоугольник 6"/>
          <p:cNvSpPr>
            <a:spLocks noChangeArrowheads="1"/>
          </p:cNvSpPr>
          <p:nvPr/>
        </p:nvSpPr>
        <p:spPr bwMode="auto">
          <a:xfrm>
            <a:off x="1017588" y="3751263"/>
            <a:ext cx="4492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 глубокое рыхление без оборота пласта</a:t>
            </a:r>
            <a:endParaRPr lang="ru-RU" altLang="ru-RU" sz="140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2" descr="D:\Мои документы\3-Презентации\Лекции 2016\фото\img_23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3838" y="1430338"/>
            <a:ext cx="4084637" cy="262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8" name="Прямоугольник 19"/>
          <p:cNvSpPr>
            <a:spLocks noChangeArrowheads="1"/>
          </p:cNvSpPr>
          <p:nvPr/>
        </p:nvSpPr>
        <p:spPr bwMode="auto">
          <a:xfrm>
            <a:off x="2495550" y="6119813"/>
            <a:ext cx="8429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51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Нарушения в системах основной и допосевной обработок почвы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снижают урожаи на 15-20%</a:t>
            </a: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 flipH="1">
            <a:off x="11698288" y="6575425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19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2396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одним скругленным углом 6"/>
          <p:cNvSpPr/>
          <p:nvPr/>
        </p:nvSpPr>
        <p:spPr>
          <a:xfrm flipH="1">
            <a:off x="11852275" y="6575425"/>
            <a:ext cx="339725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9709" y="231840"/>
            <a:ext cx="10152428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2600"/>
              </a:lnSpc>
              <a:defRPr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Посевные площади и валовой сбор </a:t>
            </a:r>
          </a:p>
          <a:p>
            <a:pPr lvl="0" algn="r">
              <a:lnSpc>
                <a:spcPts val="2600"/>
              </a:lnSpc>
              <a:defRPr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масличных культур в РФ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425862"/>
              </p:ext>
            </p:extLst>
          </p:nvPr>
        </p:nvGraphicFramePr>
        <p:xfrm>
          <a:off x="285750" y="1151470"/>
          <a:ext cx="11667066" cy="5139269"/>
        </p:xfrm>
        <a:graphic>
          <a:graphicData uri="http://schemas.openxmlformats.org/drawingml/2006/table">
            <a:tbl>
              <a:tblPr/>
              <a:tblGrid>
                <a:gridCol w="1778000">
                  <a:extLst>
                    <a:ext uri="{9D8B030D-6E8A-4147-A177-3AD203B41FA5}"/>
                  </a:extLst>
                </a:gridCol>
                <a:gridCol w="1248833">
                  <a:extLst>
                    <a:ext uri="{9D8B030D-6E8A-4147-A177-3AD203B41FA5}"/>
                  </a:extLst>
                </a:gridCol>
                <a:gridCol w="1068916">
                  <a:extLst>
                    <a:ext uri="{9D8B030D-6E8A-4147-A177-3AD203B41FA5}"/>
                  </a:extLst>
                </a:gridCol>
                <a:gridCol w="1238251">
                  <a:extLst>
                    <a:ext uri="{9D8B030D-6E8A-4147-A177-3AD203B41FA5}"/>
                  </a:extLst>
                </a:gridCol>
                <a:gridCol w="1238249">
                  <a:extLst>
                    <a:ext uri="{9D8B030D-6E8A-4147-A177-3AD203B41FA5}"/>
                  </a:extLst>
                </a:gridCol>
                <a:gridCol w="1333500">
                  <a:extLst>
                    <a:ext uri="{9D8B030D-6E8A-4147-A177-3AD203B41FA5}"/>
                  </a:extLst>
                </a:gridCol>
                <a:gridCol w="1219538">
                  <a:extLst>
                    <a:ext uri="{9D8B030D-6E8A-4147-A177-3AD203B41FA5}"/>
                  </a:extLst>
                </a:gridCol>
                <a:gridCol w="1256962">
                  <a:extLst>
                    <a:ext uri="{9D8B030D-6E8A-4147-A177-3AD203B41FA5}"/>
                  </a:extLst>
                </a:gridCol>
                <a:gridCol w="1284817">
                  <a:extLst>
                    <a:ext uri="{9D8B030D-6E8A-4147-A177-3AD203B41FA5}"/>
                  </a:extLst>
                </a:gridCol>
              </a:tblGrid>
              <a:tr h="820802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Культура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 </a:t>
                      </a:r>
                    </a:p>
                  </a:txBody>
                  <a:tcPr marL="96001" marR="48001" marT="815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AE29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2005 г.</a:t>
                      </a:r>
                    </a:p>
                  </a:txBody>
                  <a:tcPr marL="96001" marR="48001" marT="815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AE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2015 г.</a:t>
                      </a:r>
                    </a:p>
                  </a:txBody>
                  <a:tcPr marL="96001" marR="48001" marT="815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AE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2018 г.</a:t>
                      </a:r>
                    </a:p>
                  </a:txBody>
                  <a:tcPr marL="96001" marR="48001" marT="815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AE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Темп прироста 2018 г. в %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к 2005 г.</a:t>
                      </a:r>
                    </a:p>
                  </a:txBody>
                  <a:tcPr marL="96001" marR="48001" marT="815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AE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6770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площадь,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тыс. га</a:t>
                      </a:r>
                    </a:p>
                  </a:txBody>
                  <a:tcPr marL="0" marR="0" marT="815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AE2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валовой сбор,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тыс. т</a:t>
                      </a:r>
                    </a:p>
                  </a:txBody>
                  <a:tcPr marL="0" marR="0" marT="815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AE2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площадь, тыс. га</a:t>
                      </a:r>
                    </a:p>
                  </a:txBody>
                  <a:tcPr marL="0" marR="0" marT="815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AE2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валовой сбор,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тыс. т</a:t>
                      </a:r>
                    </a:p>
                  </a:txBody>
                  <a:tcPr marL="0" marR="0" marT="815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AE2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площадь, тыс. га</a:t>
                      </a:r>
                    </a:p>
                  </a:txBody>
                  <a:tcPr marL="0" marR="0" marT="815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AE2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валовой сбор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*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тыс. т</a:t>
                      </a:r>
                    </a:p>
                  </a:txBody>
                  <a:tcPr marL="0" marR="0" marT="815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AE2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площадь </a:t>
                      </a:r>
                    </a:p>
                  </a:txBody>
                  <a:tcPr marL="0" marR="0" marT="815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AE2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валовой сбор</a:t>
                      </a:r>
                    </a:p>
                  </a:txBody>
                  <a:tcPr marL="0" marR="0" marT="815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AE29"/>
                    </a:solidFill>
                  </a:tcPr>
                </a:tc>
                <a:extLst>
                  <a:ext uri="{0D108BD9-81ED-4DB2-BD59-A6C34878D82A}"/>
                </a:extLst>
              </a:tr>
              <a:tr h="583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Масличные всего</a:t>
                      </a:r>
                    </a:p>
                  </a:txBody>
                  <a:tcPr marL="48001" marR="0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6 660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7 530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11 389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13 837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13 884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19 433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208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258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583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Подсолнечник</a:t>
                      </a:r>
                    </a:p>
                  </a:txBody>
                  <a:tcPr marL="48001" marR="0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5 546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6 441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6 981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9 280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8 158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12 601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147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196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377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Соя</a:t>
                      </a:r>
                    </a:p>
                  </a:txBody>
                  <a:tcPr marL="48001" marR="0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720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689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2 021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2 708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2 919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3 927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405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570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8688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Рапс (озимый и яровой)</a:t>
                      </a:r>
                    </a:p>
                  </a:txBody>
                  <a:tcPr marL="48001" marR="0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244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303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1 038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1 012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1 575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1 980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646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654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583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Лен масличный</a:t>
                      </a:r>
                    </a:p>
                  </a:txBody>
                  <a:tcPr marL="48001" marR="0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31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27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633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516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744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632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в 24 раза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в 23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раза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583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Прочие культуры</a:t>
                      </a:r>
                    </a:p>
                  </a:txBody>
                  <a:tcPr marL="48001" marR="0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119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71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716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321</a:t>
                      </a:r>
                    </a:p>
                  </a:txBody>
                  <a:tcPr marL="96001" marR="96001" marT="72004" marB="72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488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293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410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MS PGothic" panose="020B0600070205080204" pitchFamily="34" charset="-128"/>
                        </a:rPr>
                        <a:t>412</a:t>
                      </a:r>
                    </a:p>
                  </a:txBody>
                  <a:tcPr marL="12700" marR="127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285751" y="6300788"/>
            <a:ext cx="9525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ru-RU" alt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- МСХ РФ, оценка ВНИИМК (в бункерном весе)</a:t>
            </a:r>
          </a:p>
        </p:txBody>
      </p:sp>
    </p:spTree>
    <p:extLst>
      <p:ext uri="{BB962C8B-B14F-4D97-AF65-F5344CB8AC3E}">
        <p14:creationId xmlns:p14="http://schemas.microsoft.com/office/powerpoint/2010/main" val="37981314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-5349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Рисунок 11" descr="C:\Users\769\Pictures\972282-version=1.0&amp;t=1249311858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3" t="11349" b="9134"/>
          <a:stretch>
            <a:fillRect/>
          </a:stretch>
        </p:blipFill>
        <p:spPr bwMode="auto">
          <a:xfrm>
            <a:off x="7824788" y="3521075"/>
            <a:ext cx="3681412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1008063"/>
            <a:ext cx="2746375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3" descr="C:\Users\Агро\Pictures\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1"/>
          <a:stretch>
            <a:fillRect/>
          </a:stretch>
        </p:blipFill>
        <p:spPr bwMode="auto">
          <a:xfrm>
            <a:off x="2149475" y="3221038"/>
            <a:ext cx="2808288" cy="3176587"/>
          </a:xfrm>
          <a:prstGeom prst="rect">
            <a:avLst/>
          </a:prstGeom>
          <a:noFill/>
          <a:ln w="9525">
            <a:solidFill>
              <a:srgbClr val="82B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149475" y="5743575"/>
            <a:ext cx="9356725" cy="7810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774" name="Заголовок 1"/>
          <p:cNvSpPr>
            <a:spLocks noGrp="1"/>
          </p:cNvSpPr>
          <p:nvPr>
            <p:ph type="title"/>
          </p:nvPr>
        </p:nvSpPr>
        <p:spPr>
          <a:xfrm>
            <a:off x="2128838" y="0"/>
            <a:ext cx="9344025" cy="1092200"/>
          </a:xfrm>
        </p:spPr>
        <p:txBody>
          <a:bodyPr/>
          <a:lstStyle/>
          <a:p>
            <a:pPr algn="r" eaLnBrk="1" hangingPunct="1"/>
            <a:r>
              <a:rPr lang="ru-RU" altLang="ru-RU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Ошибки в системе основной обработки почвы</a:t>
            </a:r>
          </a:p>
        </p:txBody>
      </p:sp>
      <p:pic>
        <p:nvPicPr>
          <p:cNvPr id="32775" name="Picture 2" descr="C:\Users\Агро\Pictures\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1009650"/>
            <a:ext cx="2794000" cy="2235200"/>
          </a:xfrm>
          <a:prstGeom prst="rect">
            <a:avLst/>
          </a:prstGeom>
          <a:noFill/>
          <a:ln w="9525">
            <a:solidFill>
              <a:srgbClr val="82B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6" name="Прямоугольник 7"/>
          <p:cNvSpPr>
            <a:spLocks noChangeArrowheads="1"/>
          </p:cNvSpPr>
          <p:nvPr/>
        </p:nvSpPr>
        <p:spPr bwMode="auto">
          <a:xfrm>
            <a:off x="4186238" y="1023938"/>
            <a:ext cx="941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3600" b="1" i="1">
                <a:solidFill>
                  <a:srgbClr val="FF0000"/>
                </a:solidFill>
                <a:latin typeface="Gotham Pro "/>
                <a:cs typeface="Arial" pitchFamily="34" charset="0"/>
              </a:rPr>
              <a:t> </a:t>
            </a:r>
          </a:p>
        </p:txBody>
      </p:sp>
      <p:sp>
        <p:nvSpPr>
          <p:cNvPr id="8" name="Умножение 7">
            <a:extLst>
              <a:ext uri="{FF2B5EF4-FFF2-40B4-BE49-F238E27FC236}"/>
            </a:extLst>
          </p:cNvPr>
          <p:cNvSpPr/>
          <p:nvPr/>
        </p:nvSpPr>
        <p:spPr bwMode="auto">
          <a:xfrm>
            <a:off x="2579688" y="3827463"/>
            <a:ext cx="1949450" cy="536575"/>
          </a:xfrm>
          <a:prstGeom prst="mathMultiply">
            <a:avLst>
              <a:gd name="adj1" fmla="val 5032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 eaLnBrk="1" hangingPunct="1">
              <a:defRPr/>
            </a:pPr>
            <a:endParaRPr lang="ru-RU" sz="2000" b="1" dirty="0">
              <a:solidFill>
                <a:srgbClr val="A50021"/>
              </a:solidFill>
              <a:latin typeface="Gotham Pro "/>
              <a:cs typeface="Arial" charset="0"/>
            </a:endParaRPr>
          </a:p>
        </p:txBody>
      </p:sp>
      <p:sp>
        <p:nvSpPr>
          <p:cNvPr id="32779" name="Прямоугольник 19"/>
          <p:cNvSpPr>
            <a:spLocks noChangeArrowheads="1"/>
          </p:cNvSpPr>
          <p:nvPr/>
        </p:nvSpPr>
        <p:spPr bwMode="auto">
          <a:xfrm>
            <a:off x="2017713" y="6094413"/>
            <a:ext cx="8429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51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FF0000"/>
                </a:solidFill>
                <a:latin typeface="Gotham Pro" pitchFamily="2" charset="0"/>
                <a:ea typeface="Verdana" pitchFamily="34" charset="0"/>
                <a:cs typeface="Gotham Pro" pitchFamily="2" charset="0"/>
              </a:rPr>
              <a:t>Снижение урожая на 15-20 %</a:t>
            </a:r>
          </a:p>
        </p:txBody>
      </p:sp>
      <p:pic>
        <p:nvPicPr>
          <p:cNvPr id="32780" name="Рисунок 10" descr="C:\Users\769\Downloads\Неправильная весенняя обработка почвы (2)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5" b="16275"/>
          <a:stretch>
            <a:fillRect/>
          </a:stretch>
        </p:blipFill>
        <p:spPr bwMode="auto">
          <a:xfrm>
            <a:off x="7810500" y="1001713"/>
            <a:ext cx="36623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Прямоугольник 4"/>
          <p:cNvSpPr>
            <a:spLocks noChangeArrowheads="1"/>
          </p:cNvSpPr>
          <p:nvPr/>
        </p:nvSpPr>
        <p:spPr bwMode="auto">
          <a:xfrm>
            <a:off x="595313" y="5802313"/>
            <a:ext cx="1127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51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Gotham Pro" pitchFamily="2" charset="0"/>
                <a:ea typeface="Verdana" pitchFamily="34" charset="0"/>
                <a:cs typeface="Gotham Pro" pitchFamily="2" charset="0"/>
              </a:rPr>
              <a:t>Уплотнение почвы приводит к деформации главного корня</a:t>
            </a:r>
          </a:p>
        </p:txBody>
      </p:sp>
      <p:sp>
        <p:nvSpPr>
          <p:cNvPr id="15" name="Прямоугольник с одним скругленным углом 14"/>
          <p:cNvSpPr/>
          <p:nvPr/>
        </p:nvSpPr>
        <p:spPr>
          <a:xfrm flipH="1">
            <a:off x="11698288" y="6575425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3939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скругленным углом 4"/>
          <p:cNvSpPr/>
          <p:nvPr/>
        </p:nvSpPr>
        <p:spPr>
          <a:xfrm flipH="1">
            <a:off x="11852275" y="6575425"/>
            <a:ext cx="339725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 flipH="1">
            <a:off x="11712575" y="6548438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21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54050" y="3776663"/>
            <a:ext cx="112982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895725"/>
            <a:ext cx="113919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 стрелкой 17"/>
          <p:cNvCxnSpPr/>
          <p:nvPr/>
        </p:nvCxnSpPr>
        <p:spPr>
          <a:xfrm>
            <a:off x="792163" y="4219575"/>
            <a:ext cx="0" cy="122555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727" name="Text Box 61"/>
          <p:cNvSpPr txBox="1">
            <a:spLocks noChangeArrowheads="1"/>
          </p:cNvSpPr>
          <p:nvPr/>
        </p:nvSpPr>
        <p:spPr bwMode="auto">
          <a:xfrm>
            <a:off x="620713" y="3249613"/>
            <a:ext cx="7634287" cy="5064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7A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43638" rIns="72000" bIns="43638">
            <a:spAutoFit/>
          </a:bodyPr>
          <a:lstStyle>
            <a:lvl1pPr defTabSz="873125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73125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73125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73125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73125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731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731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731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731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Допосевная обработка почвы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 минимальным количеством проходов техники</a:t>
            </a:r>
            <a:endParaRPr lang="sr-Latn-CS" altLang="ru-RU" sz="1600" b="1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28" name="Прямоугольник 20"/>
          <p:cNvSpPr>
            <a:spLocks noChangeArrowheads="1"/>
          </p:cNvSpPr>
          <p:nvPr/>
        </p:nvSpPr>
        <p:spPr bwMode="auto">
          <a:xfrm>
            <a:off x="5202238" y="901700"/>
            <a:ext cx="6650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Требования к качеству весенней культивации пашни 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5153025" y="1241425"/>
          <a:ext cx="6699250" cy="2046607"/>
        </p:xfrm>
        <a:graphic>
          <a:graphicData uri="http://schemas.openxmlformats.org/drawingml/2006/table">
            <a:tbl>
              <a:tblPr/>
              <a:tblGrid>
                <a:gridCol w="5815013"/>
                <a:gridCol w="884237"/>
              </a:tblGrid>
              <a:tr h="392113">
                <a:tc gridSpan="2"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Предпосевная культивация на глубину 6-8 см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2113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Отклонение от заданной глубины, см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  <a:sym typeface="Symbol" pitchFamily="18" charset="2"/>
                        </a:rPr>
                        <a:t>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Степень подрезания сорняков, 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Гребнистость, см, не более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3–4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Качество рыхления (количество комков диаметром более 5 см), шт./м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не более	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3–5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919538"/>
            <a:ext cx="13477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75D80"/>
                  </a:outerShdw>
                </a:effectLst>
              </a14:hiddenEffects>
            </a:ext>
          </a:extLst>
        </p:spPr>
      </p:pic>
      <p:sp>
        <p:nvSpPr>
          <p:cNvPr id="30749" name="TextBox 1"/>
          <p:cNvSpPr txBox="1">
            <a:spLocks noChangeArrowheads="1"/>
          </p:cNvSpPr>
          <p:nvPr/>
        </p:nvSpPr>
        <p:spPr bwMode="auto">
          <a:xfrm>
            <a:off x="1449388" y="115888"/>
            <a:ext cx="1006792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4000"/>
              </a:lnSpc>
            </a:pPr>
            <a:r>
              <a:rPr lang="ru-RU" altLang="ru-RU" sz="2400" b="1">
                <a:latin typeface="Verdana" pitchFamily="34" charset="0"/>
                <a:ea typeface="Verdana" pitchFamily="34" charset="0"/>
                <a:cs typeface="Verdana" pitchFamily="34" charset="0"/>
              </a:rPr>
              <a:t>Требования к предпосевной подготовке почвы </a:t>
            </a:r>
          </a:p>
          <a:p>
            <a:pPr>
              <a:lnSpc>
                <a:spcPct val="84000"/>
              </a:lnSpc>
            </a:pPr>
            <a:r>
              <a:rPr lang="ru-RU" altLang="ru-RU" sz="2400" b="1">
                <a:latin typeface="Verdana" pitchFamily="34" charset="0"/>
                <a:ea typeface="Verdana" pitchFamily="34" charset="0"/>
                <a:cs typeface="Verdana" pitchFamily="34" charset="0"/>
              </a:rPr>
              <a:t>под подсолнечник</a:t>
            </a:r>
          </a:p>
        </p:txBody>
      </p:sp>
    </p:spTree>
    <p:extLst>
      <p:ext uri="{BB962C8B-B14F-4D97-AF65-F5344CB8AC3E}">
        <p14:creationId xmlns:p14="http://schemas.microsoft.com/office/powerpoint/2010/main" val="17912894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70"/>
          <p:cNvGraphicFramePr>
            <a:graphicFrameLocks noGrp="1"/>
          </p:cNvGraphicFramePr>
          <p:nvPr/>
        </p:nvGraphicFramePr>
        <p:xfrm>
          <a:off x="920750" y="1277938"/>
          <a:ext cx="7639050" cy="3887789"/>
        </p:xfrm>
        <a:graphic>
          <a:graphicData uri="http://schemas.openxmlformats.org/drawingml/2006/table">
            <a:tbl>
              <a:tblPr/>
              <a:tblGrid>
                <a:gridCol w="2257425"/>
                <a:gridCol w="1997075"/>
                <a:gridCol w="1474788"/>
                <a:gridCol w="1909762"/>
              </a:tblGrid>
              <a:tr h="325438"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Состояние зяби весной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Выравнивание, рыхление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18000" marR="18000" marT="46792" marB="467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Культивация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16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ранняя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на 8-10 см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предпосевная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на 6-8 см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6572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Рыхлая, выровненная</a:t>
                      </a: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−</a:t>
                      </a: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−</a:t>
                      </a: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+</a:t>
                      </a: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2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Рыхлая,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невыровненная</a:t>
                      </a: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+</a:t>
                      </a: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−</a:t>
                      </a: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+</a:t>
                      </a: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901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Глыбистая, заплывшая, заросшая сорняками</a:t>
                      </a: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+</a:t>
                      </a: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+</a:t>
                      </a: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+</a:t>
                      </a: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2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Обработанная плоскорезом</a:t>
                      </a: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+</a:t>
                      </a: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+</a:t>
                      </a: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+</a:t>
                      </a: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284" name="Прямоугольник 17"/>
          <p:cNvSpPr>
            <a:spLocks noChangeArrowheads="1"/>
          </p:cNvSpPr>
          <p:nvPr/>
        </p:nvSpPr>
        <p:spPr bwMode="auto">
          <a:xfrm>
            <a:off x="1706563" y="5302250"/>
            <a:ext cx="102679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1600" b="1">
                <a:latin typeface="Verdana" pitchFamily="34" charset="0"/>
                <a:ea typeface="Verdana" pitchFamily="34" charset="0"/>
                <a:cs typeface="Verdana" pitchFamily="34" charset="0"/>
              </a:rPr>
              <a:t>Возможно применение гербицидов (глифосат) за 2-5 дней до посева культуры.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altLang="ru-RU" sz="1600" b="1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16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Безгербицидная технология предусматривает тщательную борьбу с сорной растительностью механическими приемами.</a:t>
            </a:r>
          </a:p>
        </p:txBody>
      </p:sp>
      <p:pic>
        <p:nvPicPr>
          <p:cNvPr id="6" name="Picture 2" descr="C:\Documents and Settings\299\Мои документы\Мои рисунки\Рисунок2.jpg"/>
          <p:cNvPicPr>
            <a:picLocks noChangeAspect="1" noChangeArrowheads="1"/>
          </p:cNvPicPr>
          <p:nvPr/>
        </p:nvPicPr>
        <p:blipFill>
          <a:blip r:embed="rId2"/>
          <a:srcRect l="15625" t="21875" r="17969" b="13541"/>
          <a:stretch>
            <a:fillRect/>
          </a:stretch>
        </p:blipFill>
        <p:spPr bwMode="auto">
          <a:xfrm>
            <a:off x="8886825" y="2863850"/>
            <a:ext cx="2895600" cy="231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299\Мои документы\Мои рисунки\Рисунок3.jpg"/>
          <p:cNvPicPr>
            <a:picLocks noChangeAspect="1" noChangeArrowheads="1"/>
          </p:cNvPicPr>
          <p:nvPr/>
        </p:nvPicPr>
        <p:blipFill>
          <a:blip r:embed="rId3"/>
          <a:srcRect l="10156" t="16666" b="13541"/>
          <a:stretch>
            <a:fillRect/>
          </a:stretch>
        </p:blipFill>
        <p:spPr bwMode="auto">
          <a:xfrm>
            <a:off x="8869363" y="1306513"/>
            <a:ext cx="2913062" cy="151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87" name="Заголовок 1"/>
          <p:cNvSpPr>
            <a:spLocks noGrp="1"/>
          </p:cNvSpPr>
          <p:nvPr>
            <p:ph type="title"/>
          </p:nvPr>
        </p:nvSpPr>
        <p:spPr>
          <a:xfrm>
            <a:off x="-749300" y="0"/>
            <a:ext cx="12731750" cy="1092200"/>
          </a:xfrm>
        </p:spPr>
        <p:txBody>
          <a:bodyPr/>
          <a:lstStyle/>
          <a:p>
            <a:pPr algn="r" eaLnBrk="1" hangingPunct="1"/>
            <a:r>
              <a:rPr lang="ru-RU" altLang="ru-RU" sz="22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Особенности предпосевной обработки почвы под подсолнечник</a:t>
            </a:r>
          </a:p>
        </p:txBody>
      </p:sp>
      <p:sp>
        <p:nvSpPr>
          <p:cNvPr id="8" name="Прямоугольник с одним скругленным углом 7"/>
          <p:cNvSpPr/>
          <p:nvPr/>
        </p:nvSpPr>
        <p:spPr>
          <a:xfrm flipH="1">
            <a:off x="11698288" y="6575425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22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934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>
          <a:xfrm>
            <a:off x="3186113" y="423863"/>
            <a:ext cx="8459787" cy="573087"/>
          </a:xfrm>
        </p:spPr>
        <p:txBody>
          <a:bodyPr/>
          <a:lstStyle/>
          <a:p>
            <a:pPr algn="r" eaLnBrk="1" hangingPunct="1"/>
            <a: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Подготовка почвы в предпосевной период</a:t>
            </a:r>
            <a:b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altLang="ru-RU" sz="2400" b="1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4275" name="Picture 3" descr="C:\Users\Агро\Pictures\Новая папка (4)\Рисунок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7"/>
          <a:stretch>
            <a:fillRect/>
          </a:stretch>
        </p:blipFill>
        <p:spPr bwMode="auto">
          <a:xfrm>
            <a:off x="1480198" y="3854448"/>
            <a:ext cx="4932000" cy="2547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2" descr="C:\Users\Агро\Pictures\Новая папка (4)\Рисунок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858838"/>
            <a:ext cx="4932000" cy="2867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3"/>
          <p:cNvSpPr>
            <a:spLocks noChangeArrowheads="1"/>
          </p:cNvSpPr>
          <p:nvPr/>
        </p:nvSpPr>
        <p:spPr bwMode="auto">
          <a:xfrm>
            <a:off x="2854325" y="946150"/>
            <a:ext cx="17700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00FF00"/>
                </a:solidFill>
                <a:latin typeface="Tahoma" pitchFamily="34" charset="0"/>
              </a:rPr>
              <a:t>ПН+КПС</a:t>
            </a:r>
          </a:p>
        </p:txBody>
      </p:sp>
      <p:pic>
        <p:nvPicPr>
          <p:cNvPr id="54278" name="Picture 6" descr="D:\Мои документы\3-Презентации\Лекции 2016\фото\bge-xx-smaragd_gigant800_fendt-01-jb-092007-006__resized_1920X1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r="5684"/>
          <a:stretch>
            <a:fillRect/>
          </a:stretch>
        </p:blipFill>
        <p:spPr bwMode="auto">
          <a:xfrm>
            <a:off x="7137400" y="858838"/>
            <a:ext cx="3806825" cy="284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с одним скругленным углом 8"/>
          <p:cNvSpPr/>
          <p:nvPr/>
        </p:nvSpPr>
        <p:spPr>
          <a:xfrm flipH="1">
            <a:off x="11712575" y="6548438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23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4280" name="Picture 3" descr="D:\2 - фото +видео\2013 фото\Домашнее\2013-06\2013-06-07-2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3"/>
          <a:stretch>
            <a:fillRect/>
          </a:stretch>
        </p:blipFill>
        <p:spPr bwMode="auto">
          <a:xfrm>
            <a:off x="7137400" y="3854450"/>
            <a:ext cx="3806825" cy="256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Rectangle 2"/>
          <p:cNvSpPr txBox="1">
            <a:spLocks noChangeArrowheads="1"/>
          </p:cNvSpPr>
          <p:nvPr/>
        </p:nvSpPr>
        <p:spPr bwMode="auto">
          <a:xfrm>
            <a:off x="6172200" y="5883275"/>
            <a:ext cx="57356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00FF00"/>
                </a:solidFill>
                <a:latin typeface="Tahoma" pitchFamily="34" charset="0"/>
              </a:rPr>
              <a:t>Качественные всходы !</a:t>
            </a:r>
          </a:p>
        </p:txBody>
      </p:sp>
    </p:spTree>
    <p:extLst>
      <p:ext uri="{BB962C8B-B14F-4D97-AF65-F5344CB8AC3E}">
        <p14:creationId xmlns:p14="http://schemas.microsoft.com/office/powerpoint/2010/main" val="30771431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>
          <a:xfrm>
            <a:off x="3021013" y="449263"/>
            <a:ext cx="8459787" cy="573087"/>
          </a:xfrm>
        </p:spPr>
        <p:txBody>
          <a:bodyPr/>
          <a:lstStyle/>
          <a:p>
            <a:pPr algn="ctr" eaLnBrk="1" hangingPunct="1"/>
            <a: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Качество подготовки почвы </a:t>
            </a:r>
            <a:b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предпосевной период</a:t>
            </a:r>
            <a:b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altLang="ru-RU" sz="2400" b="1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5299" name="Rectangle 2"/>
          <p:cNvSpPr txBox="1">
            <a:spLocks noChangeArrowheads="1"/>
          </p:cNvSpPr>
          <p:nvPr/>
        </p:nvSpPr>
        <p:spPr bwMode="auto">
          <a:xfrm>
            <a:off x="4600575" y="6129338"/>
            <a:ext cx="573563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Некачественные</a:t>
            </a:r>
            <a:r>
              <a:rPr lang="ru-RU" altLang="ru-RU" sz="1800" b="1">
                <a:solidFill>
                  <a:srgbClr val="FF0000"/>
                </a:solidFill>
                <a:latin typeface="Tahoma" pitchFamily="34" charset="0"/>
              </a:rPr>
              <a:t> всходы</a:t>
            </a: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1158875"/>
            <a:ext cx="3530600" cy="239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00"/>
          <a:stretch>
            <a:fillRect/>
          </a:stretch>
        </p:blipFill>
        <p:spPr bwMode="auto">
          <a:xfrm>
            <a:off x="3689350" y="1158875"/>
            <a:ext cx="3660775" cy="239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4" descr="D:\Мои документы\3-Презентации\Лекции 2016\фото\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1" b="10274"/>
          <a:stretch>
            <a:fillRect/>
          </a:stretch>
        </p:blipFill>
        <p:spPr bwMode="auto">
          <a:xfrm>
            <a:off x="3689350" y="3625850"/>
            <a:ext cx="3686175" cy="238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5" descr="C:\Users\Агро\Pictures\Новая папка (4)\Рисунок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3619500"/>
            <a:ext cx="3513137" cy="239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с одним скругленным углом 9"/>
          <p:cNvSpPr/>
          <p:nvPr/>
        </p:nvSpPr>
        <p:spPr>
          <a:xfrm flipH="1">
            <a:off x="11712575" y="6548438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24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9321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3529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Заголовок 1"/>
          <p:cNvSpPr>
            <a:spLocks noGrp="1"/>
          </p:cNvSpPr>
          <p:nvPr>
            <p:ph type="title"/>
          </p:nvPr>
        </p:nvSpPr>
        <p:spPr>
          <a:xfrm>
            <a:off x="452438" y="246063"/>
            <a:ext cx="11252200" cy="792162"/>
          </a:xfrm>
        </p:spPr>
        <p:txBody>
          <a:bodyPr/>
          <a:lstStyle/>
          <a:p>
            <a:pPr algn="r" eaLnBrk="1" hangingPunct="1"/>
            <a: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Сроки сева подсолнечника</a:t>
            </a:r>
          </a:p>
        </p:txBody>
      </p:sp>
      <p:sp>
        <p:nvSpPr>
          <p:cNvPr id="36868" name="Прямоугольник 10"/>
          <p:cNvSpPr>
            <a:spLocks noChangeArrowheads="1"/>
          </p:cNvSpPr>
          <p:nvPr/>
        </p:nvSpPr>
        <p:spPr bwMode="auto">
          <a:xfrm>
            <a:off x="1054100" y="5905500"/>
            <a:ext cx="107807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1600" b="1">
                <a:solidFill>
                  <a:srgbClr val="FF0000"/>
                </a:solidFill>
                <a:latin typeface="Gotham Pro "/>
                <a:ea typeface="Verdana" pitchFamily="34" charset="0"/>
                <a:cs typeface="Verdana" pitchFamily="34" charset="0"/>
              </a:rPr>
              <a:t>Поздние сроки посева приводят к существенному снижению урожая подсолнечника и его качества.</a:t>
            </a:r>
          </a:p>
        </p:txBody>
      </p:sp>
      <p:sp>
        <p:nvSpPr>
          <p:cNvPr id="7" name="Прямоугольник с одним скругленным углом 6"/>
          <p:cNvSpPr/>
          <p:nvPr/>
        </p:nvSpPr>
        <p:spPr>
          <a:xfrm flipH="1">
            <a:off x="11698288" y="6575425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25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6870" name="Rectangle 3"/>
          <p:cNvSpPr txBox="1">
            <a:spLocks noChangeArrowheads="1"/>
          </p:cNvSpPr>
          <p:nvPr/>
        </p:nvSpPr>
        <p:spPr bwMode="auto">
          <a:xfrm>
            <a:off x="1054100" y="1082675"/>
            <a:ext cx="10891838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1900"/>
              </a:lnSpc>
              <a:buClr>
                <a:srgbClr val="FF0000"/>
              </a:buClr>
            </a:pPr>
            <a:r>
              <a:rPr lang="ru-RU" altLang="ru-RU" sz="1800" b="1" dirty="0">
                <a:latin typeface="Gotham Pro "/>
              </a:rPr>
              <a:t>Оптимальный срок сева определяется прогреванием почвы на глубине заделки семян </a:t>
            </a:r>
            <a:r>
              <a:rPr lang="ru-RU" altLang="ru-RU" sz="1800" b="1" dirty="0" smtClean="0">
                <a:latin typeface="Gotham Pro "/>
              </a:rPr>
              <a:t>     (</a:t>
            </a:r>
            <a:r>
              <a:rPr lang="ru-RU" altLang="ru-RU" sz="1800" b="1" dirty="0">
                <a:latin typeface="Gotham Pro "/>
              </a:rPr>
              <a:t>6-8 см) от 10 до 14 </a:t>
            </a:r>
            <a:r>
              <a:rPr lang="ru-RU" altLang="ru-RU" sz="1800" b="1" baseline="30000" dirty="0">
                <a:latin typeface="Gotham Pro "/>
              </a:rPr>
              <a:t>0</a:t>
            </a:r>
            <a:r>
              <a:rPr lang="ru-RU" altLang="ru-RU" sz="1800" b="1" dirty="0">
                <a:latin typeface="Gotham Pro "/>
              </a:rPr>
              <a:t>С.</a:t>
            </a:r>
          </a:p>
          <a:p>
            <a:pPr eaLnBrk="1" hangingPunct="1">
              <a:lnSpc>
                <a:spcPts val="1900"/>
              </a:lnSpc>
              <a:buClr>
                <a:srgbClr val="FF0000"/>
              </a:buClr>
            </a:pPr>
            <a:r>
              <a:rPr lang="ru-RU" altLang="ru-RU" sz="1800" b="1" dirty="0">
                <a:latin typeface="Gotham Pro "/>
              </a:rPr>
              <a:t>При сильной </a:t>
            </a:r>
            <a:r>
              <a:rPr lang="ru-RU" altLang="ru-RU" sz="1800" b="1" dirty="0" err="1">
                <a:latin typeface="Gotham Pro "/>
              </a:rPr>
              <a:t>засоренности</a:t>
            </a:r>
            <a:r>
              <a:rPr lang="ru-RU" altLang="ru-RU" sz="1800" b="1" dirty="0">
                <a:latin typeface="Gotham Pro "/>
              </a:rPr>
              <a:t> полей сорняками целесообразно оттянуть сроки сева.</a:t>
            </a:r>
          </a:p>
          <a:p>
            <a:pPr eaLnBrk="1" hangingPunct="1">
              <a:lnSpc>
                <a:spcPts val="1900"/>
              </a:lnSpc>
              <a:buClr>
                <a:srgbClr val="FF0000"/>
              </a:buClr>
            </a:pPr>
            <a:r>
              <a:rPr lang="ru-RU" altLang="ru-RU" sz="1800" b="1" dirty="0">
                <a:latin typeface="Gotham Pro "/>
                <a:ea typeface="Verdana" pitchFamily="34" charset="0"/>
                <a:cs typeface="Verdana" pitchFamily="34" charset="0"/>
              </a:rPr>
              <a:t>Посев подсолнечника в хозяйстве должен быть </a:t>
            </a:r>
            <a:r>
              <a:rPr lang="ru-RU" altLang="ru-RU" sz="1800" b="1" dirty="0" err="1">
                <a:latin typeface="Gotham Pro "/>
                <a:ea typeface="Verdana" pitchFamily="34" charset="0"/>
                <a:cs typeface="Verdana" pitchFamily="34" charset="0"/>
              </a:rPr>
              <a:t>проведен</a:t>
            </a:r>
            <a:r>
              <a:rPr lang="ru-RU" altLang="ru-RU" sz="1800" b="1" dirty="0">
                <a:latin typeface="Gotham Pro "/>
                <a:ea typeface="Verdana" pitchFamily="34" charset="0"/>
                <a:cs typeface="Verdana" pitchFamily="34" charset="0"/>
              </a:rPr>
              <a:t> в сжатые сроки.</a:t>
            </a:r>
          </a:p>
          <a:p>
            <a:pPr eaLnBrk="1" hangingPunct="1">
              <a:lnSpc>
                <a:spcPts val="1900"/>
              </a:lnSpc>
              <a:buClr>
                <a:srgbClr val="FF0000"/>
              </a:buClr>
            </a:pPr>
            <a:r>
              <a:rPr lang="ru-RU" altLang="ru-RU" sz="1800" b="1" dirty="0">
                <a:latin typeface="Gotham Pro "/>
                <a:ea typeface="Verdana" pitchFamily="34" charset="0"/>
                <a:cs typeface="Verdana" pitchFamily="34" charset="0"/>
              </a:rPr>
              <a:t>Для посева использовать высококачественные, очищенные и протравленные семена.</a:t>
            </a:r>
          </a:p>
          <a:p>
            <a:pPr eaLnBrk="1" hangingPunct="1">
              <a:lnSpc>
                <a:spcPts val="1900"/>
              </a:lnSpc>
              <a:buClr>
                <a:srgbClr val="FF0000"/>
              </a:buClr>
            </a:pPr>
            <a:r>
              <a:rPr lang="ru-RU" altLang="ru-RU" sz="1800" b="1" dirty="0" smtClean="0">
                <a:latin typeface="Gotham Pro "/>
              </a:rPr>
              <a:t>Посев осуществлять сеялками </a:t>
            </a:r>
            <a:r>
              <a:rPr lang="ru-RU" altLang="ru-RU" sz="1800" b="1" dirty="0">
                <a:latin typeface="Gotham Pro "/>
              </a:rPr>
              <a:t>точного высева.</a:t>
            </a:r>
          </a:p>
        </p:txBody>
      </p:sp>
      <p:sp>
        <p:nvSpPr>
          <p:cNvPr id="36871" name="Прямоугольник 10"/>
          <p:cNvSpPr>
            <a:spLocks noChangeArrowheads="1"/>
          </p:cNvSpPr>
          <p:nvPr/>
        </p:nvSpPr>
        <p:spPr bwMode="auto">
          <a:xfrm>
            <a:off x="2051050" y="6151563"/>
            <a:ext cx="87868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1800" b="1" u="sng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Густота стояния растений </a:t>
            </a:r>
            <a:r>
              <a:rPr lang="ru-RU" altLang="ru-RU" sz="1800" b="1" dirty="0" smtClean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зависит от обеспеченности почв влагой</a:t>
            </a:r>
            <a:endParaRPr lang="ru-RU" altLang="ru-RU" sz="18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3687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3136900"/>
            <a:ext cx="5059362" cy="262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3136900"/>
            <a:ext cx="4664075" cy="262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5153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скругленным углом 4"/>
          <p:cNvSpPr/>
          <p:nvPr/>
        </p:nvSpPr>
        <p:spPr>
          <a:xfrm flipH="1">
            <a:off x="11852275" y="6575425"/>
            <a:ext cx="339725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 flipH="1">
            <a:off x="11712575" y="6548438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26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5844" name="Прямоугольник 7"/>
          <p:cNvSpPr>
            <a:spLocks noChangeArrowheads="1"/>
          </p:cNvSpPr>
          <p:nvPr/>
        </p:nvSpPr>
        <p:spPr bwMode="auto">
          <a:xfrm>
            <a:off x="4606925" y="708025"/>
            <a:ext cx="6434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Требования к качеству посева подсолнечника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54050" y="3776663"/>
            <a:ext cx="112982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58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895725"/>
            <a:ext cx="113919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>
            <a:off x="1277938" y="4219575"/>
            <a:ext cx="0" cy="122555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848" name="Text Box 61"/>
          <p:cNvSpPr txBox="1">
            <a:spLocks noChangeArrowheads="1"/>
          </p:cNvSpPr>
          <p:nvPr/>
        </p:nvSpPr>
        <p:spPr bwMode="auto">
          <a:xfrm>
            <a:off x="593725" y="3270250"/>
            <a:ext cx="9439275" cy="5064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7A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43638" rIns="72000" bIns="43638">
            <a:spAutoFit/>
          </a:bodyPr>
          <a:lstStyle>
            <a:lvl1pPr defTabSz="873125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73125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73125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73125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73125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731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731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731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731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Посев в ранние сроки при прогревании почвы на глубине заделки семян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 10 до </a:t>
            </a:r>
            <a:r>
              <a:rPr lang="ru-RU" alt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14 </a:t>
            </a:r>
            <a:r>
              <a:rPr lang="ru-RU" altLang="ru-RU" sz="1600" b="1" baseline="300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</a:t>
            </a:r>
            <a:r>
              <a:rPr lang="ru-RU" altLang="ru-RU" sz="16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019550" y="1090613"/>
          <a:ext cx="7397750" cy="1950720"/>
        </p:xfrm>
        <a:graphic>
          <a:graphicData uri="http://schemas.openxmlformats.org/drawingml/2006/table">
            <a:tbl>
              <a:tblPr/>
              <a:tblGrid>
                <a:gridCol w="6572250"/>
                <a:gridCol w="825500"/>
              </a:tblGrid>
              <a:tr h="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Отклонение от заданной нормы высева семян, %,    не более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  <a:sym typeface="Symbol" pitchFamily="18" charset="2"/>
                        </a:rPr>
                        <a:t>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Отклонение от заданной глубины заделки семян, см, не более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  <a:sym typeface="Symbol" pitchFamily="18" charset="2"/>
                        </a:rPr>
                        <a:t>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1–2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Отклонение ширины основных междурядий, см,       не более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  <a:sym typeface="Symbol" pitchFamily="18" charset="2"/>
                        </a:rPr>
                        <a:t>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Отклонение ширины стыковых междурядий, см,               не более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  <a:sym typeface="Symbol" pitchFamily="18" charset="2"/>
                        </a:rPr>
                        <a:t>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66" name="Picture 1" descr="C:\Users\Агро\Desktop\000 Перевалка\Новая папка\img-LR3Wx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46" r="72276"/>
          <a:stretch>
            <a:fillRect/>
          </a:stretch>
        </p:blipFill>
        <p:spPr bwMode="auto">
          <a:xfrm>
            <a:off x="722313" y="3978275"/>
            <a:ext cx="11112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7" name="TextBox 13"/>
          <p:cNvSpPr txBox="1">
            <a:spLocks noChangeArrowheads="1"/>
          </p:cNvSpPr>
          <p:nvPr/>
        </p:nvSpPr>
        <p:spPr bwMode="auto">
          <a:xfrm>
            <a:off x="1277938" y="196850"/>
            <a:ext cx="1043463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4000"/>
              </a:lnSpc>
            </a:pPr>
            <a:r>
              <a:rPr lang="ru-RU" altLang="ru-RU" sz="2400" b="1">
                <a:latin typeface="Verdana" pitchFamily="34" charset="0"/>
                <a:ea typeface="Verdana" pitchFamily="34" charset="0"/>
                <a:cs typeface="Verdana" pitchFamily="34" charset="0"/>
              </a:rPr>
              <a:t>Рекомендуемые сроки сева подсолнечника</a:t>
            </a:r>
          </a:p>
        </p:txBody>
      </p:sp>
    </p:spTree>
    <p:extLst>
      <p:ext uri="{BB962C8B-B14F-4D97-AF65-F5344CB8AC3E}">
        <p14:creationId xmlns:p14="http://schemas.microsoft.com/office/powerpoint/2010/main" val="6817185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:\Users\Агро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1079500"/>
            <a:ext cx="3881437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 descr="C:\Users\Агро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071563"/>
            <a:ext cx="362267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Заголовок 1"/>
          <p:cNvSpPr>
            <a:spLocks noGrp="1"/>
          </p:cNvSpPr>
          <p:nvPr>
            <p:ph type="title"/>
          </p:nvPr>
        </p:nvSpPr>
        <p:spPr>
          <a:xfrm>
            <a:off x="2562225" y="168275"/>
            <a:ext cx="8718550" cy="792163"/>
          </a:xfrm>
        </p:spPr>
        <p:txBody>
          <a:bodyPr/>
          <a:lstStyle/>
          <a:p>
            <a:pPr algn="r" eaLnBrk="1" hangingPunct="1"/>
            <a: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Посев</a:t>
            </a:r>
            <a:r>
              <a:rPr lang="ru-RU" altLang="ru-RU" sz="2400" b="1" smtClean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подсолнечника</a:t>
            </a:r>
          </a:p>
        </p:txBody>
      </p:sp>
      <p:sp>
        <p:nvSpPr>
          <p:cNvPr id="37893" name="Прямоугольник 10"/>
          <p:cNvSpPr>
            <a:spLocks noChangeArrowheads="1"/>
          </p:cNvSpPr>
          <p:nvPr/>
        </p:nvSpPr>
        <p:spPr bwMode="auto">
          <a:xfrm>
            <a:off x="0" y="5892800"/>
            <a:ext cx="12192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Увеличение скорости посева приводят к существенному снижению урожайности подсолнечника.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Густота стояния растений дифференцируется в зависимости от сорта, </a:t>
            </a:r>
            <a:endParaRPr lang="ru-RU" altLang="ru-RU" sz="16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почвенно-климатических </a:t>
            </a:r>
            <a:r>
              <a:rPr lang="ru-RU" altLang="ru-RU" sz="1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условий, наличия запасов влаги и т.д. </a:t>
            </a:r>
          </a:p>
        </p:txBody>
      </p:sp>
      <p:pic>
        <p:nvPicPr>
          <p:cNvPr id="3789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3613150"/>
            <a:ext cx="3240087" cy="188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9"/>
          <p:cNvSpPr txBox="1">
            <a:spLocks noChangeAspect="1" noChangeArrowheads="1"/>
          </p:cNvSpPr>
          <p:nvPr/>
        </p:nvSpPr>
        <p:spPr bwMode="auto">
          <a:xfrm>
            <a:off x="6704013" y="1662113"/>
            <a:ext cx="1184275" cy="338137"/>
          </a:xfrm>
          <a:prstGeom prst="rect">
            <a:avLst/>
          </a:prstGeom>
          <a:solidFill>
            <a:srgbClr val="48A32A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Latn-CS" altLang="ru-RU" sz="16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4–6 </a:t>
            </a:r>
            <a:r>
              <a:rPr lang="sr-Cyrl-CS" altLang="ru-RU" sz="16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см</a:t>
            </a:r>
            <a:endParaRPr lang="en-GB" altLang="ru-RU" sz="1600" b="1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7896" name="Text Box 10"/>
          <p:cNvSpPr txBox="1">
            <a:spLocks noChangeAspect="1" noChangeArrowheads="1"/>
          </p:cNvSpPr>
          <p:nvPr/>
        </p:nvSpPr>
        <p:spPr bwMode="auto">
          <a:xfrm>
            <a:off x="6189663" y="1214438"/>
            <a:ext cx="2222500" cy="338137"/>
          </a:xfrm>
          <a:prstGeom prst="rect">
            <a:avLst/>
          </a:prstGeom>
          <a:solidFill>
            <a:srgbClr val="48A32A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ru-RU" sz="16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Глубина посева</a:t>
            </a:r>
            <a:endParaRPr lang="en-GB" altLang="ru-RU" sz="1600" b="1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7897" name="Text Box 11"/>
          <p:cNvSpPr txBox="1">
            <a:spLocks noChangeAspect="1" noChangeArrowheads="1"/>
          </p:cNvSpPr>
          <p:nvPr/>
        </p:nvSpPr>
        <p:spPr bwMode="auto">
          <a:xfrm>
            <a:off x="3805238" y="2925763"/>
            <a:ext cx="2149475" cy="46196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ru-RU" sz="12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Точный высев,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ru-RU" sz="12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скорость 6-7 км/час</a:t>
            </a:r>
            <a:endParaRPr lang="en-GB" altLang="ru-RU" sz="1200" b="1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7898" name="Text Box 13"/>
          <p:cNvSpPr txBox="1">
            <a:spLocks noChangeAspect="1" noChangeArrowheads="1"/>
          </p:cNvSpPr>
          <p:nvPr/>
        </p:nvSpPr>
        <p:spPr bwMode="auto">
          <a:xfrm>
            <a:off x="8513763" y="2936875"/>
            <a:ext cx="2660650" cy="460375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ru-RU" sz="12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Неравномерный высев,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ru-RU" sz="12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скорость </a:t>
            </a:r>
            <a:r>
              <a:rPr lang="en-US" altLang="ru-RU" sz="12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r>
              <a:rPr lang="sr-Cyrl-CS" altLang="ru-RU" sz="12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6-7 км/час</a:t>
            </a:r>
            <a:endParaRPr lang="en-GB" altLang="ru-RU" sz="1200" b="1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789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2135" r="2986" b="3584"/>
          <a:stretch>
            <a:fillRect/>
          </a:stretch>
        </p:blipFill>
        <p:spPr bwMode="auto">
          <a:xfrm>
            <a:off x="8297863" y="3606800"/>
            <a:ext cx="3240087" cy="189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с одним скругленным углом 12"/>
          <p:cNvSpPr/>
          <p:nvPr/>
        </p:nvSpPr>
        <p:spPr>
          <a:xfrm flipH="1">
            <a:off x="11698288" y="6575425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27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5050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3398838" y="279400"/>
            <a:ext cx="7926387" cy="792163"/>
          </a:xfrm>
        </p:spPr>
        <p:txBody>
          <a:bodyPr/>
          <a:lstStyle/>
          <a:p>
            <a:pPr algn="r" eaLnBrk="1" hangingPunct="1"/>
            <a: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Посев подсолнечника</a:t>
            </a:r>
          </a:p>
        </p:txBody>
      </p:sp>
      <p:sp>
        <p:nvSpPr>
          <p:cNvPr id="58371" name="Прямоугольник 10"/>
          <p:cNvSpPr>
            <a:spLocks noChangeArrowheads="1"/>
          </p:cNvSpPr>
          <p:nvPr/>
        </p:nvSpPr>
        <p:spPr bwMode="auto">
          <a:xfrm>
            <a:off x="1076325" y="5718175"/>
            <a:ext cx="8786813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18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Если семена распределяются неравномерно в рядке, может наблюдаться снижение урожайности на 10-40 %</a:t>
            </a:r>
          </a:p>
        </p:txBody>
      </p:sp>
      <p:sp>
        <p:nvSpPr>
          <p:cNvPr id="6" name="Text Box 10"/>
          <p:cNvSpPr txBox="1">
            <a:spLocks noChangeAspect="1" noChangeArrowheads="1"/>
          </p:cNvSpPr>
          <p:nvPr/>
        </p:nvSpPr>
        <p:spPr bwMode="auto">
          <a:xfrm>
            <a:off x="7904163" y="1357313"/>
            <a:ext cx="2473325" cy="3381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ru-RU" sz="16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Нормальный посев</a:t>
            </a:r>
            <a:endParaRPr lang="en-GB" altLang="ru-RU" sz="1600" b="1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8373" name="Picture 2" descr="H:\2016\Sunflower_fig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" t="8981" b="29341"/>
          <a:stretch>
            <a:fillRect/>
          </a:stretch>
        </p:blipFill>
        <p:spPr bwMode="auto">
          <a:xfrm>
            <a:off x="374650" y="1963738"/>
            <a:ext cx="56642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5600" y="1179513"/>
          <a:ext cx="5749925" cy="762000"/>
        </p:xfrm>
        <a:graphic>
          <a:graphicData uri="http://schemas.openxmlformats.org/drawingml/2006/table">
            <a:tbl>
              <a:tblPr/>
              <a:tblGrid>
                <a:gridCol w="3797300"/>
                <a:gridCol w="952500"/>
                <a:gridCol w="1000125"/>
              </a:tblGrid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Расположение семян в рядке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Исполь-зуемая площадь,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Продук-тивность,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8384" name="Text Box 10"/>
          <p:cNvSpPr txBox="1">
            <a:spLocks noChangeAspect="1" noChangeArrowheads="1"/>
          </p:cNvSpPr>
          <p:nvPr/>
        </p:nvSpPr>
        <p:spPr bwMode="auto">
          <a:xfrm>
            <a:off x="6407150" y="5064125"/>
            <a:ext cx="5232400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r-Cyrl-CS" altLang="ru-RU" sz="1800" b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Семена распределены неравномерно</a:t>
            </a:r>
            <a:endParaRPr lang="en-GB" altLang="ru-RU" sz="1800" b="1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8385" name="Picture 3" descr="H:\2016\Sunflower_pic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6"/>
          <a:stretch>
            <a:fillRect/>
          </a:stretch>
        </p:blipFill>
        <p:spPr bwMode="auto">
          <a:xfrm>
            <a:off x="6453188" y="1736725"/>
            <a:ext cx="4941887" cy="330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с одним скругленным углом 9"/>
          <p:cNvSpPr/>
          <p:nvPr/>
        </p:nvSpPr>
        <p:spPr>
          <a:xfrm flipH="1">
            <a:off x="11698288" y="6575425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28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0061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-5349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998538" y="6094413"/>
            <a:ext cx="9079668" cy="682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939" name="Заголовок 1"/>
          <p:cNvSpPr>
            <a:spLocks noGrp="1"/>
          </p:cNvSpPr>
          <p:nvPr>
            <p:ph type="title"/>
          </p:nvPr>
        </p:nvSpPr>
        <p:spPr>
          <a:xfrm>
            <a:off x="3359150" y="231775"/>
            <a:ext cx="8793163" cy="792163"/>
          </a:xfrm>
        </p:spPr>
        <p:txBody>
          <a:bodyPr/>
          <a:lstStyle/>
          <a:p>
            <a:pPr algn="r" eaLnBrk="1" hangingPunct="1"/>
            <a:r>
              <a:rPr lang="ru-RU" altLang="ru-RU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Неточность при посеве подсолнечника</a:t>
            </a:r>
          </a:p>
        </p:txBody>
      </p:sp>
      <p:sp>
        <p:nvSpPr>
          <p:cNvPr id="39940" name="Прямоугольник 10"/>
          <p:cNvSpPr>
            <a:spLocks noChangeArrowheads="1"/>
          </p:cNvSpPr>
          <p:nvPr/>
        </p:nvSpPr>
        <p:spPr bwMode="auto">
          <a:xfrm>
            <a:off x="1592263" y="6094413"/>
            <a:ext cx="783907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Gotham Pro" pitchFamily="2" charset="0"/>
                <a:ea typeface="Verdana" pitchFamily="34" charset="0"/>
                <a:cs typeface="Gotham Pro" pitchFamily="2" charset="0"/>
              </a:rPr>
              <a:t>Качество посева напрямую зависит от типа и настроек сеялки</a:t>
            </a:r>
          </a:p>
        </p:txBody>
      </p:sp>
      <p:sp>
        <p:nvSpPr>
          <p:cNvPr id="11" name="Прямоугольник с одним скругленным углом 10">
            <a:extLst>
              <a:ext uri="{FF2B5EF4-FFF2-40B4-BE49-F238E27FC236}"/>
            </a:extLst>
          </p:cNvPr>
          <p:cNvSpPr/>
          <p:nvPr/>
        </p:nvSpPr>
        <p:spPr>
          <a:xfrm flipH="1">
            <a:off x="11712575" y="6548438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29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3508375"/>
            <a:ext cx="2174875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154113"/>
            <a:ext cx="2174875" cy="233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2" descr="1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154113"/>
            <a:ext cx="3625850" cy="489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Рисунок 12" descr="C:\Users\Andy\AppData\Local\Microsoft\Windows\INetCache\Content.Word\1_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1154113"/>
            <a:ext cx="4037012" cy="489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Text Box 12"/>
          <p:cNvSpPr txBox="1">
            <a:spLocks noChangeArrowheads="1"/>
          </p:cNvSpPr>
          <p:nvPr/>
        </p:nvSpPr>
        <p:spPr bwMode="auto">
          <a:xfrm>
            <a:off x="998538" y="5461000"/>
            <a:ext cx="2174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sr-Cyrl-CS" altLang="ru-RU" sz="1400" b="1">
                <a:solidFill>
                  <a:schemeClr val="bg1"/>
                </a:solidFill>
                <a:latin typeface="Gotham Pro "/>
              </a:rPr>
              <a:t>Забит высевающий аппарат</a:t>
            </a:r>
            <a:endParaRPr lang="sr-Latn-CS" altLang="ru-RU" sz="1400" b="1">
              <a:solidFill>
                <a:schemeClr val="bg1"/>
              </a:solidFill>
              <a:latin typeface="Gotham Pro "/>
            </a:endParaRPr>
          </a:p>
        </p:txBody>
      </p:sp>
    </p:spTree>
    <p:extLst>
      <p:ext uri="{BB962C8B-B14F-4D97-AF65-F5344CB8AC3E}">
        <p14:creationId xmlns:p14="http://schemas.microsoft.com/office/powerpoint/2010/main" val="17491718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925513" y="147469"/>
            <a:ext cx="10983912" cy="16433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84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D0D0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Фактические площади посева масличных культур и перспективы увеличения производства масличного сырья за счет реализации интенсивных факторов производства и возможностей реализации резервов посевных площадей в Российской Федерации </a:t>
            </a:r>
            <a:endParaRPr lang="ru-RU" altLang="ru-RU" sz="2400" b="1" dirty="0">
              <a:latin typeface="Gotham Pro Medium" pitchFamily="50" charset="0"/>
              <a:cs typeface="Tahoma" pitchFamily="34" charset="0"/>
            </a:endParaRPr>
          </a:p>
        </p:txBody>
      </p:sp>
      <p:sp>
        <p:nvSpPr>
          <p:cNvPr id="7" name="Прямоугольник с одним скругленным углом 6"/>
          <p:cNvSpPr/>
          <p:nvPr/>
        </p:nvSpPr>
        <p:spPr>
          <a:xfrm flipH="1">
            <a:off x="11852275" y="6575425"/>
            <a:ext cx="339725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93086"/>
              </p:ext>
            </p:extLst>
          </p:nvPr>
        </p:nvGraphicFramePr>
        <p:xfrm>
          <a:off x="485775" y="1822975"/>
          <a:ext cx="11242675" cy="4534539"/>
        </p:xfrm>
        <a:graphic>
          <a:graphicData uri="http://schemas.openxmlformats.org/drawingml/2006/table">
            <a:tbl>
              <a:tblPr/>
              <a:tblGrid>
                <a:gridCol w="4719638"/>
                <a:gridCol w="1857375"/>
                <a:gridCol w="1693862"/>
                <a:gridCol w="1485900"/>
                <a:gridCol w="1485900"/>
              </a:tblGrid>
              <a:tr h="512763"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Культура</a:t>
                      </a:r>
                    </a:p>
                  </a:txBody>
                  <a:tcPr marL="9525" marR="9525" marT="9525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AE29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Площадь,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тыс. га 2018 г. (4 </a:t>
                      </a:r>
                      <a:r>
                        <a:rPr kumimoji="0" lang="ru-RU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сх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AE29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Проект до 2025 г.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AE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5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площадь,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тыс. га  </a:t>
                      </a: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AE2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урожай-</a:t>
                      </a:r>
                      <a:r>
                        <a:rPr kumimoji="0" lang="ru-RU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ность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т/га</a:t>
                      </a: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AE2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валовой сбор,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тыс. т</a:t>
                      </a:r>
                    </a:p>
                  </a:txBody>
                  <a:tcPr marL="9525" marR="9525" marT="9525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AE29"/>
                    </a:solidFill>
                  </a:tcPr>
                </a:tc>
              </a:tr>
              <a:tr h="455613">
                <a:tc>
                  <a:txBody>
                    <a:bodyPr/>
                    <a:lstStyle>
                      <a:lvl1pPr indent="4492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Масличные культуры  (всего)</a:t>
                      </a:r>
                    </a:p>
                  </a:txBody>
                  <a:tcPr marL="72000" marR="72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13 884</a:t>
                      </a:r>
                    </a:p>
                  </a:txBody>
                  <a:tcPr marL="72000" marR="720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ru-RU" alt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20 655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ru-RU" altLang="ru-RU" sz="20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38 364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>
                      <a:lvl1pPr indent="4492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Подсолнечник</a:t>
                      </a:r>
                    </a:p>
                  </a:txBody>
                  <a:tcPr marL="72000" marR="72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8 106</a:t>
                      </a:r>
                    </a:p>
                  </a:txBody>
                  <a:tcPr marL="72000" marR="720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9 400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1,95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18 330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>
                      <a:lvl1pPr indent="4492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Соя</a:t>
                      </a:r>
                    </a:p>
                  </a:txBody>
                  <a:tcPr marL="72000" marR="72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2 934</a:t>
                      </a:r>
                    </a:p>
                  </a:txBody>
                  <a:tcPr marL="72000" marR="720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4 984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9 456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>
                      <a:lvl1pPr indent="4492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Рапс (озимый и яровой)</a:t>
                      </a:r>
                    </a:p>
                  </a:txBody>
                  <a:tcPr marL="72000" marR="72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1 582</a:t>
                      </a:r>
                    </a:p>
                  </a:txBody>
                  <a:tcPr marL="72000" marR="720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3 823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6 914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>
                      <a:lvl1pPr indent="4492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Лен</a:t>
                      </a:r>
                    </a:p>
                  </a:txBody>
                  <a:tcPr marL="72000" marR="72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744</a:t>
                      </a:r>
                    </a:p>
                  </a:txBody>
                  <a:tcPr marL="72000" marR="720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1 768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2 644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>
                      <a:lvl1pPr indent="4492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Рыжик</a:t>
                      </a:r>
                    </a:p>
                  </a:txBody>
                  <a:tcPr marL="72000" marR="72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80</a:t>
                      </a:r>
                    </a:p>
                  </a:txBody>
                  <a:tcPr marL="72000" marR="720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>
                      <a:lvl1pPr indent="4492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449263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Прочие</a:t>
                      </a:r>
                    </a:p>
                  </a:txBody>
                  <a:tcPr marL="72000" marR="72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438</a:t>
                      </a:r>
                    </a:p>
                  </a:txBody>
                  <a:tcPr marL="72000" marR="72000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ru-RU" altLang="ru-RU" sz="20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altLang="ru-RU" sz="20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ru-RU" alt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5365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6" y="1474590"/>
            <a:ext cx="3648763" cy="2795622"/>
          </a:xfrm>
          <a:prstGeom prst="rect">
            <a:avLst/>
          </a:prstGeom>
          <a:noFill/>
        </p:spPr>
      </p:pic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B2F11C2F-56F9-4807-8DF2-46C7CE325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416" y="4398162"/>
            <a:ext cx="32861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FF0000"/>
                </a:solidFill>
                <a:latin typeface="Gotham Pro "/>
                <a:ea typeface="Verdana" panose="020B0604030504040204" pitchFamily="34" charset="0"/>
                <a:cs typeface="Gotham Pro" panose="02000503040000020004" pitchFamily="2" charset="0"/>
              </a:rPr>
              <a:t>Дефицит азота</a:t>
            </a:r>
            <a:endParaRPr lang="ru-RU" altLang="ru-RU" sz="2000" b="1" dirty="0">
              <a:solidFill>
                <a:srgbClr val="FF0000"/>
              </a:solidFill>
              <a:latin typeface="Gotham Pro "/>
              <a:ea typeface="Verdana" panose="020B0604030504040204" pitchFamily="34" charset="0"/>
              <a:cs typeface="Gotham Pro" panose="02000503040000020004" pitchFamily="2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799" y="1485123"/>
            <a:ext cx="3648358" cy="2774555"/>
          </a:xfrm>
          <a:prstGeom prst="rect">
            <a:avLst/>
          </a:prstGeom>
          <a:noFill/>
        </p:spPr>
      </p:pic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B2F11C2F-56F9-4807-8DF2-46C7CE325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8448" y="4398161"/>
            <a:ext cx="3310709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FF0000"/>
                </a:solidFill>
                <a:latin typeface="Gotham Pro "/>
                <a:ea typeface="Verdana" panose="020B0604030504040204" pitchFamily="34" charset="0"/>
                <a:cs typeface="Gotham Pro" panose="02000503040000020004" pitchFamily="2" charset="0"/>
              </a:rPr>
              <a:t>Дефицит фосфора</a:t>
            </a:r>
            <a:endParaRPr lang="ru-RU" altLang="ru-RU" sz="2000" b="1" dirty="0">
              <a:solidFill>
                <a:srgbClr val="FF0000"/>
              </a:solidFill>
              <a:latin typeface="Gotham Pro "/>
              <a:ea typeface="Verdana" panose="020B0604030504040204" pitchFamily="34" charset="0"/>
              <a:cs typeface="Gotham Pro" panose="02000503040000020004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57" y="1495656"/>
            <a:ext cx="4315128" cy="2774555"/>
          </a:xfrm>
          <a:prstGeom prst="rect">
            <a:avLst/>
          </a:prstGeom>
          <a:noFill/>
        </p:spPr>
      </p:pic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B2F11C2F-56F9-4807-8DF2-46C7CE325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6806" y="4398493"/>
            <a:ext cx="3915769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FF0000"/>
                </a:solidFill>
                <a:latin typeface="Gotham Pro "/>
                <a:ea typeface="Verdana" panose="020B0604030504040204" pitchFamily="34" charset="0"/>
                <a:cs typeface="Gotham Pro" panose="02000503040000020004" pitchFamily="2" charset="0"/>
              </a:rPr>
              <a:t>Дефицит калия</a:t>
            </a:r>
            <a:endParaRPr lang="ru-RU" altLang="ru-RU" sz="2000" b="1" dirty="0">
              <a:solidFill>
                <a:srgbClr val="FF0000"/>
              </a:solidFill>
              <a:latin typeface="Gotham Pro "/>
              <a:ea typeface="Verdana" panose="020B0604030504040204" pitchFamily="34" charset="0"/>
              <a:cs typeface="Gotham Pro" panose="02000503040000020004" pitchFamily="2" charset="0"/>
            </a:endParaRPr>
          </a:p>
        </p:txBody>
      </p:sp>
      <p:sp>
        <p:nvSpPr>
          <p:cNvPr id="11" name="Прямоугольник с одним скругленным углом 10">
            <a:extLst>
              <a:ext uri="{FF2B5EF4-FFF2-40B4-BE49-F238E27FC236}">
                <a16:creationId xmlns="" xmlns:a16="http://schemas.microsoft.com/office/drawing/2014/main" id="{2C8EC97F-8A01-4C7C-B6A9-3F901E2D2885}"/>
              </a:ext>
            </a:extLst>
          </p:cNvPr>
          <p:cNvSpPr/>
          <p:nvPr/>
        </p:nvSpPr>
        <p:spPr>
          <a:xfrm flipH="1">
            <a:off x="11712575" y="6548438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30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B7B471D6-99EB-4FAF-859F-CB32F72D9E1B}"/>
              </a:ext>
            </a:extLst>
          </p:cNvPr>
          <p:cNvSpPr txBox="1">
            <a:spLocks/>
          </p:cNvSpPr>
          <p:nvPr/>
        </p:nvSpPr>
        <p:spPr bwMode="auto">
          <a:xfrm>
            <a:off x="3473450" y="0"/>
            <a:ext cx="871855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r" eaLnBrk="1" hangingPunct="1"/>
            <a:r>
              <a:rPr lang="ru-RU" altLang="ru-RU" sz="2500" b="1" dirty="0" smtClean="0">
                <a:latin typeface="Gotham Pro "/>
                <a:ea typeface="Verdana" panose="020B0604030504040204" pitchFamily="34" charset="0"/>
                <a:cs typeface="Gotham Pro" panose="02000503040000020004" pitchFamily="2" charset="0"/>
              </a:rPr>
              <a:t>Ошибки при удобрении подсолнечника</a:t>
            </a:r>
            <a:endParaRPr lang="ru-RU" altLang="ru-RU" sz="2500" b="1" dirty="0">
              <a:latin typeface="Gotham Pro "/>
              <a:ea typeface="Verdana" panose="020B0604030504040204" pitchFamily="34" charset="0"/>
              <a:cs typeface="Gotham Pro" panose="02000503040000020004" pitchFamily="2" charset="0"/>
            </a:endParaRPr>
          </a:p>
        </p:txBody>
      </p:sp>
      <p:sp>
        <p:nvSpPr>
          <p:cNvPr id="13" name="Прямоугольник 19">
            <a:extLst>
              <a:ext uri="{FF2B5EF4-FFF2-40B4-BE49-F238E27FC236}">
                <a16:creationId xmlns="" xmlns:a16="http://schemas.microsoft.com/office/drawing/2014/main" id="{FB31B962-4AEA-4F4D-AC9D-32934790A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7" y="5022850"/>
            <a:ext cx="102584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51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Gotham Pro "/>
                <a:ea typeface="Verdana" panose="020B0604030504040204" pitchFamily="34" charset="0"/>
                <a:cs typeface="Verdana" panose="020B0604030504040204" pitchFamily="34" charset="0"/>
              </a:rPr>
              <a:t>Возделывание без применения рациональных норм удобрения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err="1" smtClean="0">
                <a:solidFill>
                  <a:srgbClr val="FF0000"/>
                </a:solidFill>
                <a:latin typeface="Gotham Pro "/>
                <a:ea typeface="Verdana" panose="020B0604030504040204" pitchFamily="34" charset="0"/>
                <a:cs typeface="Verdana" panose="020B0604030504040204" pitchFamily="34" charset="0"/>
              </a:rPr>
              <a:t>ведет</a:t>
            </a:r>
            <a:r>
              <a:rPr lang="ru-RU" altLang="ru-RU" sz="1800" b="1" dirty="0" smtClean="0">
                <a:solidFill>
                  <a:srgbClr val="FF0000"/>
                </a:solidFill>
                <a:latin typeface="Gotham Pro 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800" b="1" dirty="0">
                <a:solidFill>
                  <a:srgbClr val="FF0000"/>
                </a:solidFill>
                <a:latin typeface="Gotham Pro "/>
                <a:ea typeface="Verdana" panose="020B0604030504040204" pitchFamily="34" charset="0"/>
                <a:cs typeface="Verdana" panose="020B0604030504040204" pitchFamily="34" charset="0"/>
              </a:rPr>
              <a:t>к недобору урожая до 15-20 </a:t>
            </a:r>
            <a:r>
              <a:rPr lang="ru-RU" altLang="ru-RU" sz="1800" b="1" dirty="0" smtClean="0">
                <a:solidFill>
                  <a:srgbClr val="FF0000"/>
                </a:solidFill>
                <a:latin typeface="Gotham Pro 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  <a:endParaRPr lang="ru-RU" altLang="ru-RU" sz="1800" b="1" dirty="0">
              <a:solidFill>
                <a:srgbClr val="FF0000"/>
              </a:solidFill>
              <a:latin typeface="Gotham Pro 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401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3529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Заголовок 1"/>
          <p:cNvSpPr>
            <a:spLocks noGrp="1"/>
          </p:cNvSpPr>
          <p:nvPr>
            <p:ph type="title"/>
          </p:nvPr>
        </p:nvSpPr>
        <p:spPr>
          <a:xfrm>
            <a:off x="2919413" y="244475"/>
            <a:ext cx="8718550" cy="728663"/>
          </a:xfrm>
        </p:spPr>
        <p:txBody>
          <a:bodyPr/>
          <a:lstStyle/>
          <a:p>
            <a:pPr algn="r" eaLnBrk="1" hangingPunct="1"/>
            <a: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Применение удобрений под подсолнечник</a:t>
            </a:r>
          </a:p>
        </p:txBody>
      </p:sp>
      <p:sp>
        <p:nvSpPr>
          <p:cNvPr id="59396" name="Прямоугольник 19"/>
          <p:cNvSpPr>
            <a:spLocks noChangeArrowheads="1"/>
          </p:cNvSpPr>
          <p:nvPr/>
        </p:nvSpPr>
        <p:spPr bwMode="auto">
          <a:xfrm>
            <a:off x="1211263" y="5484813"/>
            <a:ext cx="10885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51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u="sng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 </a:t>
            </a:r>
            <a:r>
              <a:rPr lang="ru-RU" altLang="ru-RU" sz="1800" b="1" u="sng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применять</a:t>
            </a:r>
            <a:r>
              <a:rPr lang="ru-RU" altLang="ru-RU" sz="1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удобрения под культивацию и поверхностно в подкормку</a:t>
            </a:r>
          </a:p>
        </p:txBody>
      </p:sp>
      <p:graphicFrame>
        <p:nvGraphicFramePr>
          <p:cNvPr id="9" name="Group 73"/>
          <p:cNvGraphicFramePr>
            <a:graphicFrameLocks noGrp="1"/>
          </p:cNvGraphicFramePr>
          <p:nvPr/>
        </p:nvGraphicFramePr>
        <p:xfrm>
          <a:off x="1401763" y="1158875"/>
          <a:ext cx="10258425" cy="4210052"/>
        </p:xfrm>
        <a:graphic>
          <a:graphicData uri="http://schemas.openxmlformats.org/drawingml/2006/table">
            <a:tbl>
              <a:tblPr/>
              <a:tblGrid>
                <a:gridCol w="3306762"/>
                <a:gridCol w="2471738"/>
                <a:gridCol w="2279650"/>
                <a:gridCol w="2200275"/>
              </a:tblGrid>
              <a:tr h="385763"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Удобрение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Урожайность семян, ц/га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Прибавка урожая от удобрения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ц/га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%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508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Контроль – без удобрения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26,2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 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Инкрустирование семян (ИС)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28,0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1,8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6,9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</a:t>
                      </a:r>
                      <a:r>
                        <a:rPr kumimoji="0" lang="en-US" altLang="ru-RU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40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</a:t>
                      </a:r>
                      <a:r>
                        <a:rPr kumimoji="0" lang="en-US" altLang="ru-RU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60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под зябь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29,4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12,2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</a:t>
                      </a:r>
                      <a:r>
                        <a:rPr kumimoji="0" lang="en-US" altLang="ru-RU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</a:t>
                      </a:r>
                      <a:r>
                        <a:rPr kumimoji="0" lang="en-US" altLang="ru-RU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локально при севе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29,2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11,4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Подкормка (Акварин, Кристалон)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27,7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1,5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5,7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ИС + 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</a:t>
                      </a:r>
                      <a:r>
                        <a:rPr kumimoji="0" lang="en-US" altLang="ru-RU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</a:t>
                      </a:r>
                      <a:r>
                        <a:rPr kumimoji="0" lang="en-US" altLang="ru-RU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при севе </a:t>
                      </a:r>
                      <a:endParaRPr kumimoji="0" lang="ru-RU" altLang="ru-RU" sz="16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30,9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4,7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17,9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ИС + 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</a:t>
                      </a:r>
                      <a:r>
                        <a:rPr kumimoji="0" lang="en-US" altLang="ru-RU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</a:t>
                      </a:r>
                      <a:r>
                        <a:rPr kumimoji="0" lang="en-US" altLang="ru-RU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</a:t>
                      </a:r>
                      <a:r>
                        <a:rPr kumimoji="0" lang="ru-RU" altLang="ru-RU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+ подкормка</a:t>
                      </a:r>
                      <a:endParaRPr kumimoji="0" lang="ru-RU" altLang="ru-RU" sz="16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31,3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C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5,1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C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19,5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C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с одним скругленным углом 6"/>
          <p:cNvSpPr/>
          <p:nvPr/>
        </p:nvSpPr>
        <p:spPr>
          <a:xfrm flipH="1">
            <a:off x="11698288" y="6575425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31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12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4763"/>
            <a:ext cx="3322637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с одним скругленным углом 10"/>
          <p:cNvSpPr/>
          <p:nvPr/>
        </p:nvSpPr>
        <p:spPr>
          <a:xfrm flipH="1">
            <a:off x="11698288" y="6575425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32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71538" y="0"/>
            <a:ext cx="11034712" cy="13271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84000"/>
              </a:lnSpc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ysClr val="windowText" lastClr="000000"/>
                </a:solidFill>
                <a:latin typeface="Verdana" pitchFamily="34" charset="0"/>
                <a:ea typeface="+mn-ea"/>
                <a:cs typeface="Times New Roman" pitchFamily="18" charset="0"/>
              </a:rPr>
              <a:t>Динамика изменения урожайности подсолнечника и внесения удобрений в Краснодарском крае (1990-2017 гг.)</a:t>
            </a: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211667" y="1142984"/>
          <a:ext cx="11390861" cy="550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654" name="TextBox 1"/>
          <p:cNvSpPr txBox="1">
            <a:spLocks noChangeArrowheads="1"/>
          </p:cNvSpPr>
          <p:nvPr/>
        </p:nvSpPr>
        <p:spPr bwMode="auto">
          <a:xfrm rot="-5400000">
            <a:off x="11218070" y="3247231"/>
            <a:ext cx="620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 b="1">
                <a:latin typeface="Verdana" pitchFamily="34" charset="0"/>
                <a:ea typeface="Verdana" pitchFamily="34" charset="0"/>
                <a:cs typeface="Verdana" pitchFamily="34" charset="0"/>
              </a:rPr>
              <a:t>т/га</a:t>
            </a:r>
          </a:p>
        </p:txBody>
      </p:sp>
      <p:sp>
        <p:nvSpPr>
          <p:cNvPr id="27655" name="TextBox 6"/>
          <p:cNvSpPr txBox="1">
            <a:spLocks noChangeArrowheads="1"/>
          </p:cNvSpPr>
          <p:nvPr/>
        </p:nvSpPr>
        <p:spPr bwMode="auto">
          <a:xfrm rot="-5400000">
            <a:off x="-26987" y="3089275"/>
            <a:ext cx="831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 b="1">
                <a:latin typeface="Verdana" pitchFamily="34" charset="0"/>
                <a:ea typeface="Verdana" pitchFamily="34" charset="0"/>
                <a:cs typeface="Verdana" pitchFamily="34" charset="0"/>
              </a:rPr>
              <a:t>кг/га</a:t>
            </a:r>
          </a:p>
        </p:txBody>
      </p:sp>
    </p:spTree>
    <p:extLst>
      <p:ext uri="{BB962C8B-B14F-4D97-AF65-F5344CB8AC3E}">
        <p14:creationId xmlns:p14="http://schemas.microsoft.com/office/powerpoint/2010/main" val="32074811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3529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Заголовок 1"/>
          <p:cNvSpPr>
            <a:spLocks noGrp="1"/>
          </p:cNvSpPr>
          <p:nvPr>
            <p:ph type="title"/>
          </p:nvPr>
        </p:nvSpPr>
        <p:spPr>
          <a:xfrm>
            <a:off x="2640013" y="357188"/>
            <a:ext cx="8718550" cy="658812"/>
          </a:xfrm>
        </p:spPr>
        <p:txBody>
          <a:bodyPr/>
          <a:lstStyle/>
          <a:p>
            <a:pPr algn="r" eaLnBrk="1" hangingPunct="1"/>
            <a: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Уход за посевами</a:t>
            </a:r>
          </a:p>
        </p:txBody>
      </p:sp>
      <p:graphicFrame>
        <p:nvGraphicFramePr>
          <p:cNvPr id="4" name="Group 124"/>
          <p:cNvGraphicFramePr>
            <a:graphicFrameLocks noGrp="1"/>
          </p:cNvGraphicFramePr>
          <p:nvPr/>
        </p:nvGraphicFramePr>
        <p:xfrm>
          <a:off x="731838" y="1244600"/>
          <a:ext cx="10902950" cy="4457701"/>
        </p:xfrm>
        <a:graphic>
          <a:graphicData uri="http://schemas.openxmlformats.org/drawingml/2006/table">
            <a:tbl>
              <a:tblPr/>
              <a:tblGrid>
                <a:gridCol w="3722687"/>
                <a:gridCol w="3300413"/>
                <a:gridCol w="3879850"/>
              </a:tblGrid>
              <a:tr h="392113"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Уходные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мероприятия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Вариант технологии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4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 использованием гербицидов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без использования гербицидов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5746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Довсходовое боронование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не позже 3-5 дней после сева,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скорость агрегата 5-6 км/ч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46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Послевсходовое боронование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в фазу 1-2 пар настоящих листьев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67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Культивация междурядий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(6-8 см)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ширина обрабатываемой полосы 50 см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70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Долотование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(при необходимости)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при пересыхании, уплотнении или переувлажнения верхнего горизонта почвы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771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Культивация с окучиванием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ширина обрабатываемой полосы 45 см,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скорость движения агрегата 7-8 км/ч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0449" name="Прямоугольник 8"/>
          <p:cNvSpPr>
            <a:spLocks noChangeArrowheads="1"/>
          </p:cNvSpPr>
          <p:nvPr/>
        </p:nvSpPr>
        <p:spPr bwMode="auto">
          <a:xfrm>
            <a:off x="1314450" y="5773738"/>
            <a:ext cx="95107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Verdana" pitchFamily="34" charset="0"/>
                <a:ea typeface="Verdana" pitchFamily="34" charset="0"/>
                <a:cs typeface="Verdana" pitchFamily="34" charset="0"/>
              </a:rPr>
              <a:t>Применением до и повсходового боронования в сочетании с оптимальным сроком сева можно добиться такой же степени гибели сорняков, как и при использовании гербицидов</a:t>
            </a:r>
          </a:p>
        </p:txBody>
      </p:sp>
      <p:sp>
        <p:nvSpPr>
          <p:cNvPr id="7" name="Прямоугольник с одним скругленным углом 6"/>
          <p:cNvSpPr/>
          <p:nvPr/>
        </p:nvSpPr>
        <p:spPr>
          <a:xfrm flipH="1">
            <a:off x="11698288" y="6575425"/>
            <a:ext cx="493712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33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651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 descr="C:\Users\Агро\Pictures\Новая папка (4)\Рисунок21.jpg">
            <a:extLst>
              <a:ext uri="{FF2B5EF4-FFF2-40B4-BE49-F238E27FC236}">
                <a16:creationId xmlns="" xmlns:a16="http://schemas.microsoft.com/office/drawing/2014/main" id="{0ACEA6C2-9C9B-428E-8D8D-9FA5276E6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70" y="3426444"/>
            <a:ext cx="4212773" cy="25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Прямоугольник 5">
            <a:extLst>
              <a:ext uri="{FF2B5EF4-FFF2-40B4-BE49-F238E27FC236}">
                <a16:creationId xmlns="" xmlns:a16="http://schemas.microsoft.com/office/drawing/2014/main" id="{245231E6-D73B-4DE7-BC31-8450069AF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950" y="5945634"/>
            <a:ext cx="553018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51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Gotham Pro "/>
                <a:ea typeface="Verdana" panose="020B0604030504040204" pitchFamily="34" charset="0"/>
                <a:cs typeface="Verdana" panose="020B0604030504040204" pitchFamily="34" charset="0"/>
              </a:rPr>
              <a:t>Смешанный тип засорения</a:t>
            </a:r>
          </a:p>
        </p:txBody>
      </p:sp>
      <p:sp>
        <p:nvSpPr>
          <p:cNvPr id="7" name="Прямоугольник с одним скругленным углом 6">
            <a:extLst>
              <a:ext uri="{FF2B5EF4-FFF2-40B4-BE49-F238E27FC236}">
                <a16:creationId xmlns="" xmlns:a16="http://schemas.microsoft.com/office/drawing/2014/main" id="{139DEA68-F7ED-4771-9D13-444E705FE90A}"/>
              </a:ext>
            </a:extLst>
          </p:cNvPr>
          <p:cNvSpPr/>
          <p:nvPr/>
        </p:nvSpPr>
        <p:spPr>
          <a:xfrm flipH="1">
            <a:off x="11712575" y="6540500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34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9154" name="Picture 2" descr="C:\Users\769\Desktop\К ЮгАгро\Рисунок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0" t="16697"/>
          <a:stretch/>
        </p:blipFill>
        <p:spPr bwMode="auto">
          <a:xfrm>
            <a:off x="1483647" y="3447903"/>
            <a:ext cx="3927745" cy="25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5">
            <a:extLst>
              <a:ext uri="{FF2B5EF4-FFF2-40B4-BE49-F238E27FC236}">
                <a16:creationId xmlns="" xmlns:a16="http://schemas.microsoft.com/office/drawing/2014/main" id="{245231E6-D73B-4DE7-BC31-8450069AF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48" y="5976665"/>
            <a:ext cx="392774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51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Gotham Pro "/>
                <a:ea typeface="Verdana" panose="020B0604030504040204" pitchFamily="34" charset="0"/>
                <a:cs typeface="Verdana" panose="020B0604030504040204" pitchFamily="34" charset="0"/>
              </a:rPr>
              <a:t>  Двудольные сорняки</a:t>
            </a:r>
            <a:endParaRPr lang="ru-RU" altLang="ru-RU" sz="1800" b="1" dirty="0">
              <a:latin typeface="Gotham Pro 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9155" name="Picture 3" descr="C:\Users\769\Desktop\К ЮгАгро\1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14" y="681038"/>
            <a:ext cx="3927745" cy="23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5">
            <a:extLst>
              <a:ext uri="{FF2B5EF4-FFF2-40B4-BE49-F238E27FC236}">
                <a16:creationId xmlns="" xmlns:a16="http://schemas.microsoft.com/office/drawing/2014/main" id="{245231E6-D73B-4DE7-BC31-8450069AF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3648" y="3056555"/>
            <a:ext cx="392774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51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Gotham Pro "/>
                <a:ea typeface="Verdana" panose="020B0604030504040204" pitchFamily="34" charset="0"/>
                <a:cs typeface="Verdana" panose="020B0604030504040204" pitchFamily="34" charset="0"/>
              </a:rPr>
              <a:t>  Злаковые сорняки</a:t>
            </a:r>
            <a:endParaRPr lang="ru-RU" altLang="ru-RU" sz="1800" b="1" dirty="0">
              <a:latin typeface="Gotham Pro 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2" descr="D:\2 - фото +видео\2011 фото\104SSCAM\SDC1019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17" b="14953"/>
          <a:stretch/>
        </p:blipFill>
        <p:spPr bwMode="auto">
          <a:xfrm>
            <a:off x="8928350" y="681037"/>
            <a:ext cx="2743577" cy="23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5">
            <a:extLst>
              <a:ext uri="{FF2B5EF4-FFF2-40B4-BE49-F238E27FC236}">
                <a16:creationId xmlns="" xmlns:a16="http://schemas.microsoft.com/office/drawing/2014/main" id="{245231E6-D73B-4DE7-BC31-8450069AF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283" y="3024011"/>
            <a:ext cx="392774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51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Gotham Pro "/>
                <a:ea typeface="Verdana" panose="020B0604030504040204" pitchFamily="34" charset="0"/>
                <a:cs typeface="Verdana" panose="020B0604030504040204" pitchFamily="34" charset="0"/>
              </a:rPr>
              <a:t>  Многолетние сорняки</a:t>
            </a:r>
            <a:endParaRPr lang="ru-RU" altLang="ru-RU" sz="1800" b="1" dirty="0">
              <a:latin typeface="Gotham Pro 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84BFFA39-5719-4134-AD75-E7B1D1B1B12E}"/>
              </a:ext>
            </a:extLst>
          </p:cNvPr>
          <p:cNvSpPr txBox="1">
            <a:spLocks/>
          </p:cNvSpPr>
          <p:nvPr/>
        </p:nvSpPr>
        <p:spPr bwMode="auto">
          <a:xfrm>
            <a:off x="3473450" y="0"/>
            <a:ext cx="87185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r" eaLnBrk="1" hangingPunct="1"/>
            <a:r>
              <a:rPr lang="ru-RU" altLang="ru-RU" sz="2500" b="1" dirty="0" smtClean="0">
                <a:latin typeface="Gotham Pro "/>
                <a:ea typeface="Verdana" panose="020B0604030504040204" pitchFamily="34" charset="0"/>
                <a:cs typeface="Gotham Pro" panose="02000503040000020004" pitchFamily="2" charset="0"/>
              </a:rPr>
              <a:t>Ошибки при уходе за посевами</a:t>
            </a:r>
            <a:endParaRPr lang="ru-RU" altLang="ru-RU" sz="2500" b="1" dirty="0">
              <a:latin typeface="Gotham Pro "/>
              <a:ea typeface="Verdana" panose="020B0604030504040204" pitchFamily="34" charset="0"/>
              <a:cs typeface="Gotham Pro" panose="02000503040000020004" pitchFamily="2" charset="0"/>
            </a:endParaRPr>
          </a:p>
        </p:txBody>
      </p:sp>
      <p:sp>
        <p:nvSpPr>
          <p:cNvPr id="15" name="Прямоугольник 19">
            <a:extLst>
              <a:ext uri="{FF2B5EF4-FFF2-40B4-BE49-F238E27FC236}">
                <a16:creationId xmlns="" xmlns:a16="http://schemas.microsoft.com/office/drawing/2014/main" id="{FB31B962-4AEA-4F4D-AC9D-32934790A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6315244"/>
            <a:ext cx="72755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51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FF0000"/>
                </a:solidFill>
                <a:latin typeface="Gotham Pro "/>
                <a:ea typeface="Verdana" panose="020B0604030504040204" pitchFamily="34" charset="0"/>
                <a:cs typeface="Verdana" panose="020B0604030504040204" pitchFamily="34" charset="0"/>
              </a:rPr>
              <a:t> Сорняки снижают урожайность подсолнечника от 10 % </a:t>
            </a:r>
            <a:endParaRPr lang="ru-RU" altLang="ru-RU" sz="1800" b="1" dirty="0">
              <a:solidFill>
                <a:srgbClr val="FF0000"/>
              </a:solidFill>
              <a:latin typeface="Gotham Pro 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F:\Мои документы\3-Презентации\Лекции 2013\1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17639" r="27396" b="31288"/>
          <a:stretch/>
        </p:blipFill>
        <p:spPr bwMode="auto">
          <a:xfrm>
            <a:off x="5553338" y="697191"/>
            <a:ext cx="3236753" cy="230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0307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скругленным углом 4"/>
          <p:cNvSpPr/>
          <p:nvPr/>
        </p:nvSpPr>
        <p:spPr>
          <a:xfrm flipH="1">
            <a:off x="11852275" y="6575425"/>
            <a:ext cx="339725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 flipH="1">
            <a:off x="11712575" y="6548438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35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748" name="Прямоугольник 7"/>
          <p:cNvSpPr>
            <a:spLocks noChangeArrowheads="1"/>
          </p:cNvSpPr>
          <p:nvPr/>
        </p:nvSpPr>
        <p:spPr bwMode="auto">
          <a:xfrm>
            <a:off x="3554413" y="341313"/>
            <a:ext cx="829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Требования к качеству внесения гербицидов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54050" y="3776663"/>
            <a:ext cx="112982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895725"/>
            <a:ext cx="113919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>
            <a:off x="1312863" y="4229100"/>
            <a:ext cx="0" cy="122713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752" name="Text Box 61"/>
          <p:cNvSpPr txBox="1">
            <a:spLocks noChangeArrowheads="1"/>
          </p:cNvSpPr>
          <p:nvPr/>
        </p:nvSpPr>
        <p:spPr bwMode="auto">
          <a:xfrm>
            <a:off x="654050" y="3281363"/>
            <a:ext cx="11391900" cy="50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7A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43638" rIns="72000" bIns="43638">
            <a:spAutoFit/>
          </a:bodyPr>
          <a:lstStyle>
            <a:lvl1pPr defTabSz="873125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73125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73125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73125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73125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731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731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731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731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Внесение гербицидов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(глифосаты до всходов, почвенные, по всходам – евролайтнинг, сумо)</a:t>
            </a:r>
            <a:endParaRPr lang="sr-Latn-CS" altLang="ru-RU" sz="1600" b="1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64063" y="852488"/>
          <a:ext cx="7288212" cy="1589088"/>
        </p:xfrm>
        <a:graphic>
          <a:graphicData uri="http://schemas.openxmlformats.org/drawingml/2006/table">
            <a:tbl>
              <a:tblPr/>
              <a:tblGrid>
                <a:gridCol w="5799137"/>
                <a:gridCol w="1489075"/>
              </a:tblGrid>
              <a:tr h="582613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Отклонение от заданной нормы расхода препарата, 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3–5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Разница в расходе жидкости между распылителями, 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±5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Ширина перекрытий, см, не более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10–15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4" name="Прямая со стрелкой 13"/>
          <p:cNvCxnSpPr/>
          <p:nvPr/>
        </p:nvCxnSpPr>
        <p:spPr>
          <a:xfrm>
            <a:off x="2670175" y="4229100"/>
            <a:ext cx="0" cy="122713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892175" y="4229100"/>
            <a:ext cx="0" cy="122713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17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895725"/>
            <a:ext cx="2713038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75D80"/>
                  </a:outerShdw>
                </a:effectLst>
              </a14:hiddenEffects>
            </a:ext>
          </a:extLst>
        </p:spPr>
      </p:pic>
      <p:sp>
        <p:nvSpPr>
          <p:cNvPr id="16" name="Прямоугольник 5"/>
          <p:cNvSpPr>
            <a:spLocks noChangeArrowheads="1"/>
          </p:cNvSpPr>
          <p:nvPr/>
        </p:nvSpPr>
        <p:spPr bwMode="auto">
          <a:xfrm>
            <a:off x="654050" y="2359996"/>
            <a:ext cx="2797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Следует остерегаться подделок! </a:t>
            </a:r>
          </a:p>
        </p:txBody>
      </p:sp>
    </p:spTree>
    <p:extLst>
      <p:ext uri="{BB962C8B-B14F-4D97-AF65-F5344CB8AC3E}">
        <p14:creationId xmlns:p14="http://schemas.microsoft.com/office/powerpoint/2010/main" val="18650196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DSCN52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1231900"/>
            <a:ext cx="2843213" cy="237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DSCN54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3697288"/>
            <a:ext cx="4016375" cy="275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6" descr="IMG_00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75" y="1231900"/>
            <a:ext cx="2151063" cy="235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7" descr="24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13" y="3697288"/>
            <a:ext cx="4046537" cy="275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9"/>
          <p:cNvSpPr txBox="1">
            <a:spLocks noChangeArrowheads="1"/>
          </p:cNvSpPr>
          <p:nvPr/>
        </p:nvSpPr>
        <p:spPr bwMode="auto">
          <a:xfrm>
            <a:off x="6467475" y="3108325"/>
            <a:ext cx="2386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Cyrl-CS" altLang="ru-RU" sz="2000" b="1">
                <a:solidFill>
                  <a:schemeClr val="bg1"/>
                </a:solidFill>
                <a:latin typeface="Gotham Pro" pitchFamily="2" charset="0"/>
                <a:ea typeface="Gotham Pro" pitchFamily="2" charset="0"/>
                <a:cs typeface="Gotham Pro" pitchFamily="2" charset="0"/>
              </a:rPr>
              <a:t>флурохлоридон</a:t>
            </a:r>
            <a:endParaRPr lang="sr-Latn-CS" altLang="ru-RU" sz="2000" b="1">
              <a:solidFill>
                <a:schemeClr val="bg1"/>
              </a:solidFill>
              <a:latin typeface="Gotham Pro" pitchFamily="2" charset="0"/>
              <a:ea typeface="Gotham Pro" pitchFamily="2" charset="0"/>
              <a:cs typeface="Gotham Pro" pitchFamily="2" charset="0"/>
            </a:endParaRPr>
          </a:p>
        </p:txBody>
      </p:sp>
      <p:sp>
        <p:nvSpPr>
          <p:cNvPr id="50183" name="Text Box 10"/>
          <p:cNvSpPr txBox="1">
            <a:spLocks noChangeArrowheads="1"/>
          </p:cNvSpPr>
          <p:nvPr/>
        </p:nvSpPr>
        <p:spPr bwMode="auto">
          <a:xfrm>
            <a:off x="9164638" y="3074988"/>
            <a:ext cx="2259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Cyrl-CS" altLang="ru-RU" sz="2000" b="1">
                <a:solidFill>
                  <a:schemeClr val="bg1"/>
                </a:solidFill>
                <a:latin typeface="Gotham Pro" pitchFamily="2" charset="0"/>
                <a:ea typeface="Gotham Pro" pitchFamily="2" charset="0"/>
                <a:cs typeface="Gotham Pro" pitchFamily="2" charset="0"/>
              </a:rPr>
              <a:t>оксифлуорфен</a:t>
            </a:r>
            <a:endParaRPr lang="sr-Latn-CS" altLang="ru-RU" sz="2000" b="1">
              <a:solidFill>
                <a:schemeClr val="bg1"/>
              </a:solidFill>
              <a:latin typeface="Gotham Pro" pitchFamily="2" charset="0"/>
              <a:ea typeface="Gotham Pro" pitchFamily="2" charset="0"/>
              <a:cs typeface="Gotham Pro" pitchFamily="2" charset="0"/>
            </a:endParaRPr>
          </a:p>
        </p:txBody>
      </p:sp>
      <p:sp>
        <p:nvSpPr>
          <p:cNvPr id="50184" name="Text Box 11"/>
          <p:cNvSpPr txBox="1">
            <a:spLocks noChangeArrowheads="1"/>
          </p:cNvSpPr>
          <p:nvPr/>
        </p:nvSpPr>
        <p:spPr bwMode="auto">
          <a:xfrm>
            <a:off x="10477500" y="5972175"/>
            <a:ext cx="973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Cyrl-CS" altLang="ru-RU" sz="2000" b="1">
                <a:solidFill>
                  <a:schemeClr val="bg1"/>
                </a:solidFill>
                <a:latin typeface="Gotham Pro" pitchFamily="2" charset="0"/>
                <a:ea typeface="Gotham Pro" pitchFamily="2" charset="0"/>
                <a:cs typeface="Gotham Pro" pitchFamily="2" charset="0"/>
              </a:rPr>
              <a:t> 2,4-Д</a:t>
            </a:r>
            <a:endParaRPr lang="sr-Latn-CS" altLang="ru-RU" sz="2000" b="1">
              <a:solidFill>
                <a:schemeClr val="bg1"/>
              </a:solidFill>
              <a:latin typeface="Gotham Pro" pitchFamily="2" charset="0"/>
              <a:ea typeface="Gotham Pro" pitchFamily="2" charset="0"/>
              <a:cs typeface="Gotham Pro" pitchFamily="2" charset="0"/>
            </a:endParaRPr>
          </a:p>
        </p:txBody>
      </p:sp>
      <p:sp>
        <p:nvSpPr>
          <p:cNvPr id="50185" name="Text Box 12"/>
          <p:cNvSpPr txBox="1">
            <a:spLocks noChangeArrowheads="1"/>
          </p:cNvSpPr>
          <p:nvPr/>
        </p:nvSpPr>
        <p:spPr bwMode="auto">
          <a:xfrm>
            <a:off x="4435475" y="5913438"/>
            <a:ext cx="1638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sr-Cyrl-CS" altLang="ru-RU" sz="2000" b="1">
                <a:solidFill>
                  <a:schemeClr val="bg1"/>
                </a:solidFill>
                <a:latin typeface="Gotham Pro" pitchFamily="2" charset="0"/>
                <a:ea typeface="Gotham Pro" pitchFamily="2" charset="0"/>
                <a:cs typeface="Gotham Pro" pitchFamily="2" charset="0"/>
              </a:rPr>
              <a:t>имазамокс</a:t>
            </a:r>
            <a:endParaRPr lang="sr-Latn-CS" altLang="ru-RU" sz="2000" b="1">
              <a:solidFill>
                <a:schemeClr val="bg1"/>
              </a:solidFill>
              <a:latin typeface="Gotham Pro" pitchFamily="2" charset="0"/>
              <a:ea typeface="Gotham Pro" pitchFamily="2" charset="0"/>
              <a:cs typeface="Gotham Pro" pitchFamily="2" charset="0"/>
            </a:endParaRPr>
          </a:p>
        </p:txBody>
      </p:sp>
      <p:pic>
        <p:nvPicPr>
          <p:cNvPr id="50186" name="Picture 4" descr="C:\Users\769\Desktop\К ЮгАгро\20180809_13214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241425"/>
            <a:ext cx="2927350" cy="520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7" name="Text Box 8"/>
          <p:cNvSpPr txBox="1">
            <a:spLocks noChangeArrowheads="1"/>
          </p:cNvSpPr>
          <p:nvPr/>
        </p:nvSpPr>
        <p:spPr bwMode="auto">
          <a:xfrm>
            <a:off x="284163" y="5964238"/>
            <a:ext cx="30575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Cyrl-CS" altLang="ru-RU" sz="1900" b="1">
                <a:solidFill>
                  <a:schemeClr val="bg1"/>
                </a:solidFill>
                <a:latin typeface="Gotham Pro" pitchFamily="2" charset="0"/>
                <a:ea typeface="Gotham Pro" pitchFamily="2" charset="0"/>
                <a:cs typeface="Gotham Pro" pitchFamily="2" charset="0"/>
              </a:rPr>
              <a:t>2,4-Д+никосульфурон</a:t>
            </a:r>
            <a:endParaRPr lang="sr-Latn-CS" altLang="ru-RU" sz="1900" b="1">
              <a:solidFill>
                <a:schemeClr val="bg1"/>
              </a:solidFill>
              <a:latin typeface="Gotham Pro" pitchFamily="2" charset="0"/>
              <a:ea typeface="Gotham Pro" pitchFamily="2" charset="0"/>
              <a:cs typeface="Gotham Pro" pitchFamily="2" charset="0"/>
            </a:endParaRPr>
          </a:p>
        </p:txBody>
      </p:sp>
      <p:pic>
        <p:nvPicPr>
          <p:cNvPr id="5018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244600"/>
            <a:ext cx="2371725" cy="23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9" name="Text Box 12"/>
          <p:cNvSpPr txBox="1">
            <a:spLocks noChangeArrowheads="1"/>
          </p:cNvSpPr>
          <p:nvPr/>
        </p:nvSpPr>
        <p:spPr bwMode="auto">
          <a:xfrm>
            <a:off x="3551238" y="3108325"/>
            <a:ext cx="2324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sr-Cyrl-CS" altLang="ru-RU" sz="2000" b="1">
                <a:solidFill>
                  <a:schemeClr val="bg1"/>
                </a:solidFill>
                <a:latin typeface="Gotham Pro" pitchFamily="2" charset="0"/>
                <a:ea typeface="Gotham Pro" pitchFamily="2" charset="0"/>
                <a:cs typeface="Gotham Pro" pitchFamily="2" charset="0"/>
              </a:rPr>
              <a:t>пропаквизафоп</a:t>
            </a:r>
            <a:endParaRPr lang="sr-Latn-CS" altLang="ru-RU" sz="2000" b="1">
              <a:solidFill>
                <a:schemeClr val="bg1"/>
              </a:solidFill>
              <a:latin typeface="Gotham Pro" pitchFamily="2" charset="0"/>
              <a:ea typeface="Gotham Pro" pitchFamily="2" charset="0"/>
              <a:cs typeface="Gotham Pro" pitchFamily="2" charset="0"/>
            </a:endParaRPr>
          </a:p>
        </p:txBody>
      </p:sp>
      <p:sp>
        <p:nvSpPr>
          <p:cNvPr id="24" name="Прямоугольник с одним скругленным углом 23">
            <a:extLst>
              <a:ext uri="{FF2B5EF4-FFF2-40B4-BE49-F238E27FC236}"/>
            </a:extLst>
          </p:cNvPr>
          <p:cNvSpPr/>
          <p:nvPr/>
        </p:nvSpPr>
        <p:spPr>
          <a:xfrm flipH="1">
            <a:off x="11712575" y="6548438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36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0191" name="Заголовок 1"/>
          <p:cNvSpPr>
            <a:spLocks noGrp="1"/>
          </p:cNvSpPr>
          <p:nvPr>
            <p:ph type="title"/>
          </p:nvPr>
        </p:nvSpPr>
        <p:spPr>
          <a:xfrm>
            <a:off x="3386138" y="339725"/>
            <a:ext cx="8718550" cy="658813"/>
          </a:xfrm>
        </p:spPr>
        <p:txBody>
          <a:bodyPr/>
          <a:lstStyle/>
          <a:p>
            <a:pPr algn="r" eaLnBrk="1" hangingPunct="1"/>
            <a:r>
              <a:rPr lang="ru-RU" altLang="ru-RU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Погрешности при применении гербицидов</a:t>
            </a:r>
          </a:p>
        </p:txBody>
      </p:sp>
    </p:spTree>
    <p:extLst>
      <p:ext uri="{BB962C8B-B14F-4D97-AF65-F5344CB8AC3E}">
        <p14:creationId xmlns:p14="http://schemas.microsoft.com/office/powerpoint/2010/main" val="2619053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Огрехи почвенных герб (1)"/>
          <p:cNvPicPr>
            <a:picLocks noChangeAspect="1" noChangeArrowheads="1"/>
          </p:cNvPicPr>
          <p:nvPr/>
        </p:nvPicPr>
        <p:blipFill>
          <a:blip r:embed="rId2">
            <a:lum bright="6000" contrast="48000"/>
          </a:blip>
          <a:srcRect/>
          <a:stretch>
            <a:fillRect/>
          </a:stretch>
        </p:blipFill>
        <p:spPr bwMode="auto">
          <a:xfrm>
            <a:off x="812800" y="1101725"/>
            <a:ext cx="3149600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Прямоугольник с одним скругленным углом 4"/>
          <p:cNvSpPr/>
          <p:nvPr/>
        </p:nvSpPr>
        <p:spPr>
          <a:xfrm flipH="1">
            <a:off x="11852275" y="6575425"/>
            <a:ext cx="339725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 flipH="1">
            <a:off x="11712575" y="6548438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54050" y="3776663"/>
            <a:ext cx="112982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895725"/>
            <a:ext cx="113919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61"/>
          <p:cNvSpPr txBox="1">
            <a:spLocks noChangeArrowheads="1"/>
          </p:cNvSpPr>
          <p:nvPr/>
        </p:nvSpPr>
        <p:spPr bwMode="auto">
          <a:xfrm>
            <a:off x="654050" y="3479800"/>
            <a:ext cx="7259638" cy="2968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7A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43638" rIns="72000" bIns="43638">
            <a:spAutoFit/>
          </a:bodyPr>
          <a:lstStyle>
            <a:lvl1pPr defTabSz="873125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73125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73125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73125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73125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731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731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731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731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Внесение фунгицидов, инсектицидов, десикация</a:t>
            </a:r>
            <a:endParaRPr lang="sr-Latn-CS" altLang="ru-RU" sz="1600" b="1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7096125" y="3776663"/>
            <a:ext cx="0" cy="30638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146675" y="3776663"/>
            <a:ext cx="0" cy="30638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9170988" y="3776663"/>
            <a:ext cx="0" cy="30638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875" name="Прямоугольник 17"/>
          <p:cNvSpPr>
            <a:spLocks noChangeArrowheads="1"/>
          </p:cNvSpPr>
          <p:nvPr/>
        </p:nvSpPr>
        <p:spPr bwMode="auto">
          <a:xfrm>
            <a:off x="1409700" y="250825"/>
            <a:ext cx="9259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Verdana" pitchFamily="34" charset="0"/>
                <a:ea typeface="Verdana" pitchFamily="34" charset="0"/>
                <a:cs typeface="Verdana" pitchFamily="34" charset="0"/>
              </a:rPr>
              <a:t>Комплекс мер борьбы с вредителями и болезнями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10383838" y="3776663"/>
            <a:ext cx="0" cy="30638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5" name="Picture 25" descr="http://kolosok.info/files/boardphotos/b_324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4025" y="1101725"/>
            <a:ext cx="3181350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C:\Users\Мурадосилова\Desktop\фото, биологические объекты\фото биологичес\ВСЕ ПО ЛМР\ВСЕ ФОРМЫ ЛМР\позднее проявление ЛМР\3.08.06 023.jpg"/>
          <p:cNvPicPr/>
          <p:nvPr/>
        </p:nvPicPr>
        <p:blipFill>
          <a:blip r:embed="rId5" cstate="print"/>
          <a:srcRect t="5087" r="23677"/>
          <a:stretch>
            <a:fillRect/>
          </a:stretch>
        </p:blipFill>
        <p:spPr bwMode="auto">
          <a:xfrm>
            <a:off x="4360857" y="712493"/>
            <a:ext cx="1571636" cy="25717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3" name="Рисунок 22" descr="C:\Users\Мурадосилова\Desktop\фото, биологические объекты\каждая из болезней\БЕЛАЯ ГНИЛЬ\прикорненвая\P1010068.JPG"/>
          <p:cNvPicPr/>
          <p:nvPr/>
        </p:nvPicPr>
        <p:blipFill rotWithShape="1">
          <a:blip r:embed="rId6">
            <a:lum bright="-10000" contrast="10000"/>
          </a:blip>
          <a:srcRect r="18182" b="12662"/>
          <a:stretch/>
        </p:blipFill>
        <p:spPr bwMode="auto">
          <a:xfrm>
            <a:off x="6226175" y="712788"/>
            <a:ext cx="1487488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06634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скругленным углом 4"/>
          <p:cNvSpPr/>
          <p:nvPr/>
        </p:nvSpPr>
        <p:spPr>
          <a:xfrm flipH="1">
            <a:off x="11852275" y="6575425"/>
            <a:ext cx="339725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 flipH="1">
            <a:off x="11712575" y="6548438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54050" y="3776663"/>
            <a:ext cx="11298238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895725"/>
            <a:ext cx="113919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61"/>
          <p:cNvSpPr txBox="1">
            <a:spLocks noChangeArrowheads="1"/>
          </p:cNvSpPr>
          <p:nvPr/>
        </p:nvSpPr>
        <p:spPr bwMode="auto">
          <a:xfrm>
            <a:off x="654050" y="3479800"/>
            <a:ext cx="7259638" cy="2968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7A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43638" rIns="72000" bIns="43638">
            <a:spAutoFit/>
          </a:bodyPr>
          <a:lstStyle>
            <a:lvl1pPr defTabSz="871538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871538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871538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871538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871538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8715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8715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8715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8715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1-2 пчелосемьи на 1 га</a:t>
            </a:r>
            <a:endParaRPr lang="sr-Latn-CS" altLang="ru-RU" sz="1600" b="1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7096125" y="3776663"/>
            <a:ext cx="0" cy="30638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8069263" y="3776663"/>
            <a:ext cx="0" cy="30638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921" name="Прямоугольник 17"/>
          <p:cNvSpPr>
            <a:spLocks noChangeArrowheads="1"/>
          </p:cNvSpPr>
          <p:nvPr/>
        </p:nvSpPr>
        <p:spPr bwMode="auto">
          <a:xfrm>
            <a:off x="2959100" y="127000"/>
            <a:ext cx="6964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Verdana" pitchFamily="34" charset="0"/>
                <a:ea typeface="Verdana" pitchFamily="34" charset="0"/>
                <a:cs typeface="Verdana" pitchFamily="34" charset="0"/>
              </a:rPr>
              <a:t>Пчелоопыление кондитерских сортов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 l="23003"/>
          <a:stretch>
            <a:fillRect/>
          </a:stretch>
        </p:blipFill>
        <p:spPr bwMode="auto">
          <a:xfrm>
            <a:off x="2843213" y="588963"/>
            <a:ext cx="3095625" cy="275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8923" name="Picture 11" descr="http://png.clipart.me/istock/thumbs/6111/61118322-green-arrow-vec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2" t="21036" r="9698" b="20840"/>
          <a:stretch>
            <a:fillRect/>
          </a:stretch>
        </p:blipFill>
        <p:spPr bwMode="auto">
          <a:xfrm>
            <a:off x="5962650" y="709613"/>
            <a:ext cx="1311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9" descr="C:\Users\Агро\Downloads\2018-1-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"/>
          <a:stretch>
            <a:fillRect/>
          </a:stretch>
        </p:blipFill>
        <p:spPr bwMode="auto">
          <a:xfrm>
            <a:off x="7273925" y="1079500"/>
            <a:ext cx="328453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5515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3529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с одним скругленным углом 4"/>
          <p:cNvSpPr/>
          <p:nvPr/>
        </p:nvSpPr>
        <p:spPr>
          <a:xfrm flipH="1">
            <a:off x="11852275" y="6575425"/>
            <a:ext cx="339725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5880100" y="0"/>
            <a:ext cx="6186488" cy="936625"/>
          </a:xfrm>
        </p:spPr>
        <p:txBody>
          <a:bodyPr/>
          <a:lstStyle/>
          <a:p>
            <a:pPr algn="r" eaLnBrk="1" hangingPunct="1"/>
            <a: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Применение десикантов</a:t>
            </a:r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 flipH="1">
            <a:off x="11712575" y="6548438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39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679825" y="709266"/>
            <a:ext cx="8512175" cy="306546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buFont typeface="Arial" charset="0"/>
              <a:buNone/>
              <a:defRPr/>
            </a:pPr>
            <a:r>
              <a:rPr lang="ru-RU" sz="1600" dirty="0" smtClean="0">
                <a:latin typeface="Century Gothic" pitchFamily="34" charset="0"/>
              </a:rPr>
              <a:t>Десикацию необходимо проводить на посевах подсолнечника:</a:t>
            </a:r>
          </a:p>
          <a:p>
            <a:pPr indent="0" eaLnBrk="1" hangingPunct="1">
              <a:spcBef>
                <a:spcPts val="0"/>
              </a:spcBef>
              <a:buClr>
                <a:srgbClr val="FF0000"/>
              </a:buClr>
              <a:buFont typeface="Arial" charset="0"/>
              <a:buNone/>
              <a:defRPr/>
            </a:pPr>
            <a:r>
              <a:rPr lang="ru-RU" sz="1600" dirty="0" smtClean="0">
                <a:latin typeface="Century Gothic" pitchFamily="34" charset="0"/>
              </a:rPr>
              <a:t>– поздних сроков посева или пересева;</a:t>
            </a:r>
          </a:p>
          <a:p>
            <a:pPr indent="0" eaLnBrk="1" hangingPunct="1">
              <a:spcBef>
                <a:spcPts val="0"/>
              </a:spcBef>
              <a:buClr>
                <a:srgbClr val="FF0000"/>
              </a:buClr>
              <a:buFont typeface="Arial" charset="0"/>
              <a:buNone/>
              <a:defRPr/>
            </a:pPr>
            <a:r>
              <a:rPr lang="ru-RU" sz="1600" dirty="0" smtClean="0">
                <a:latin typeface="Century Gothic" pitchFamily="34" charset="0"/>
              </a:rPr>
              <a:t>– при неблагоприятных погодных условиях осени;</a:t>
            </a:r>
          </a:p>
          <a:p>
            <a:pPr indent="0" eaLnBrk="1" hangingPunct="1">
              <a:spcBef>
                <a:spcPts val="0"/>
              </a:spcBef>
              <a:buClr>
                <a:srgbClr val="FF0000"/>
              </a:buClr>
              <a:buFont typeface="Arial" charset="0"/>
              <a:buNone/>
              <a:defRPr/>
            </a:pPr>
            <a:r>
              <a:rPr lang="ru-RU" sz="1600" dirty="0" smtClean="0">
                <a:latin typeface="Century Gothic" pitchFamily="34" charset="0"/>
              </a:rPr>
              <a:t>– сильно засорённых высокорослыми сорняками;</a:t>
            </a:r>
          </a:p>
          <a:p>
            <a:pPr indent="0" eaLnBrk="1" hangingPunct="1">
              <a:spcBef>
                <a:spcPts val="0"/>
              </a:spcBef>
              <a:buClr>
                <a:srgbClr val="FF0000"/>
              </a:buClr>
              <a:buFont typeface="Arial" charset="0"/>
              <a:buNone/>
              <a:defRPr/>
            </a:pPr>
            <a:r>
              <a:rPr lang="ru-RU" sz="1600" dirty="0" smtClean="0">
                <a:latin typeface="Century Gothic" pitchFamily="34" charset="0"/>
              </a:rPr>
              <a:t>– поражённых прикорневыми и корзиночными формами </a:t>
            </a:r>
            <a:r>
              <a:rPr lang="ru-RU" sz="1600" dirty="0" err="1" smtClean="0">
                <a:latin typeface="Century Gothic" pitchFamily="34" charset="0"/>
              </a:rPr>
              <a:t>гнилей</a:t>
            </a:r>
            <a:r>
              <a:rPr lang="ru-RU" sz="1600" dirty="0" smtClean="0">
                <a:latin typeface="Century Gothic" pitchFamily="34" charset="0"/>
              </a:rPr>
              <a:t>.</a:t>
            </a:r>
          </a:p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buFont typeface="Arial" charset="0"/>
              <a:buNone/>
              <a:defRPr/>
            </a:pPr>
            <a:endParaRPr lang="ru-RU" sz="1600" dirty="0" smtClean="0">
              <a:latin typeface="Century Gothic" pitchFamily="34" charset="0"/>
            </a:endParaRPr>
          </a:p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buFont typeface="Arial" charset="0"/>
              <a:buNone/>
              <a:defRPr/>
            </a:pPr>
            <a:r>
              <a:rPr lang="ru-RU" sz="1600" u="sng" dirty="0" smtClean="0">
                <a:latin typeface="Century Gothic" pitchFamily="34" charset="0"/>
              </a:rPr>
              <a:t>Срок применения </a:t>
            </a:r>
            <a:r>
              <a:rPr lang="ru-RU" sz="1600" dirty="0" smtClean="0">
                <a:latin typeface="Century Gothic" pitchFamily="34" charset="0"/>
              </a:rPr>
              <a:t>через 35-40 дней после массового цветения растений (влажность семян 30-35 %, налив полностью завершён).</a:t>
            </a:r>
          </a:p>
          <a:p>
            <a:pPr marL="0" indent="0" eaLnBrk="1" hangingPunct="1">
              <a:buClr>
                <a:srgbClr val="FF0000"/>
              </a:buClr>
              <a:buFont typeface="Arial" charset="0"/>
              <a:buNone/>
              <a:defRPr/>
            </a:pPr>
            <a:r>
              <a:rPr lang="ru-RU" sz="1600" dirty="0" smtClean="0">
                <a:latin typeface="Century Gothic" pitchFamily="34" charset="0"/>
              </a:rPr>
              <a:t>Среднесуточная температура воздуха не ниже +12-14 </a:t>
            </a:r>
            <a:r>
              <a:rPr lang="ru-RU" sz="1600" baseline="30000" dirty="0" smtClean="0">
                <a:latin typeface="Century Gothic" pitchFamily="34" charset="0"/>
              </a:rPr>
              <a:t>о</a:t>
            </a:r>
            <a:r>
              <a:rPr lang="ru-RU" sz="1600" dirty="0" smtClean="0">
                <a:latin typeface="Century Gothic" pitchFamily="34" charset="0"/>
              </a:rPr>
              <a:t>С.</a:t>
            </a:r>
          </a:p>
          <a:p>
            <a:pPr marL="0" indent="0" eaLnBrk="1" hangingPunct="1">
              <a:buClr>
                <a:srgbClr val="FF0000"/>
              </a:buClr>
              <a:buFont typeface="Arial" charset="0"/>
              <a:buNone/>
              <a:defRPr/>
            </a:pPr>
            <a:r>
              <a:rPr lang="ru-RU" sz="1600" dirty="0" smtClean="0">
                <a:latin typeface="Century Gothic" pitchFamily="34" charset="0"/>
              </a:rPr>
              <a:t>В годы благоприятные для развития основных болезней подсолнечника, когда они поражают 15% и более корзинок, десикацию проводить при более высокой влажности семян, но не выше 40 %.</a:t>
            </a:r>
            <a:endParaRPr lang="ru-RU" sz="1600" dirty="0">
              <a:latin typeface="Century Gothic" pitchFamily="34" charset="0"/>
            </a:endParaRPr>
          </a:p>
        </p:txBody>
      </p:sp>
      <p:graphicFrame>
        <p:nvGraphicFramePr>
          <p:cNvPr id="7" name="Group 7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9986598"/>
              </p:ext>
            </p:extLst>
          </p:nvPr>
        </p:nvGraphicFramePr>
        <p:xfrm>
          <a:off x="3795712" y="3692679"/>
          <a:ext cx="8280400" cy="1644970"/>
        </p:xfrm>
        <a:graphic>
          <a:graphicData uri="http://schemas.openxmlformats.org/drawingml/2006/table">
            <a:tbl>
              <a:tblPr/>
              <a:tblGrid>
                <a:gridCol w="4215476"/>
                <a:gridCol w="1580804"/>
                <a:gridCol w="2484120"/>
              </a:tblGrid>
              <a:tr h="6391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altLang="ru-RU" sz="1400" b="1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Название препарата</a:t>
                      </a:r>
                    </a:p>
                  </a:txBody>
                  <a:tcPr marL="91434" marR="9143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altLang="ru-RU" sz="1400" b="1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Норма расхода, л/га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altLang="ru-RU" sz="1400" b="1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Сроки начала уборки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altLang="ru-RU" sz="1400" b="1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(дней после обработки)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altLang="ru-RU" sz="1600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Реглон</a:t>
                      </a:r>
                      <a:r>
                        <a:rPr lang="ru-RU" alt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Форте, ВР (200 г/л </a:t>
                      </a:r>
                      <a:r>
                        <a:rPr lang="ru-RU" altLang="ru-RU" sz="1600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диквата</a:t>
                      </a:r>
                      <a:r>
                        <a:rPr lang="ru-RU" alt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 marL="179989" marR="89994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alt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1,0-2,0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alt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6-7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altLang="ru-RU" sz="1600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Реглон</a:t>
                      </a:r>
                      <a:r>
                        <a:rPr lang="ru-RU" alt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Эйр, ВР (200 г/л </a:t>
                      </a:r>
                      <a:r>
                        <a:rPr lang="ru-RU" altLang="ru-RU" sz="1600" dirty="0" err="1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диквата</a:t>
                      </a:r>
                      <a:r>
                        <a:rPr lang="ru-RU" alt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79989" marR="89994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alt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1,0-2,0 (А)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altLang="ru-RU" sz="1600" dirty="0" smtClean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alt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Баста, ВР (150 г/л)</a:t>
                      </a:r>
                    </a:p>
                  </a:txBody>
                  <a:tcPr marL="179989" marR="89994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altLang="ru-RU" sz="16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1,5-2,0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lang="ru-RU" altLang="ru-RU" sz="160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7-10</a:t>
                      </a:r>
                    </a:p>
                  </a:txBody>
                  <a:tcPr marL="91434" marR="91434" anchor="ctr" horzOverflow="overflow">
                    <a:lnL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B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2245" name="Прямоугольник 39"/>
          <p:cNvSpPr>
            <a:spLocks noChangeArrowheads="1"/>
          </p:cNvSpPr>
          <p:nvPr/>
        </p:nvSpPr>
        <p:spPr bwMode="auto">
          <a:xfrm>
            <a:off x="3976688" y="5672931"/>
            <a:ext cx="82153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Нельзя затягивать сроки уборки после десикации,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i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так как это ведёт к потерям урожая вследствие осыпания семян. </a:t>
            </a:r>
          </a:p>
        </p:txBody>
      </p:sp>
      <p:sp>
        <p:nvSpPr>
          <p:cNvPr id="52247" name="Прямоугольник 5"/>
          <p:cNvSpPr>
            <a:spLocks noChangeArrowheads="1"/>
          </p:cNvSpPr>
          <p:nvPr/>
        </p:nvSpPr>
        <p:spPr bwMode="auto">
          <a:xfrm>
            <a:off x="487363" y="4567238"/>
            <a:ext cx="27955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Обязательный </a:t>
            </a:r>
            <a:r>
              <a:rPr lang="ru-RU" altLang="ru-RU" sz="18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приём на посевах кондитерских сортов! </a:t>
            </a:r>
            <a:endParaRPr lang="ru-RU" altLang="ru-RU" sz="18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23" descr="http://www.mustang-sibir.ru/wp-content/uploads/2018/04/jerrican_reglon_don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338"/>
            <a:ext cx="3432175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7412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30163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>
          <a:xfrm>
            <a:off x="-1333500" y="-141288"/>
            <a:ext cx="13112750" cy="1276351"/>
          </a:xfrm>
        </p:spPr>
        <p:txBody>
          <a:bodyPr/>
          <a:lstStyle/>
          <a:p>
            <a:pPr algn="r" eaLnBrk="1" hangingPunct="1"/>
            <a: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Количество сортов и гибридов масличных культур</a:t>
            </a:r>
            <a:b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в государственном реестре селекционных достижений,</a:t>
            </a:r>
            <a:b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допущенных к использованию в 2019 г.</a:t>
            </a:r>
            <a:b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altLang="ru-RU" sz="2400" dirty="0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332276"/>
              </p:ext>
            </p:extLst>
          </p:nvPr>
        </p:nvGraphicFramePr>
        <p:xfrm>
          <a:off x="719138" y="1376363"/>
          <a:ext cx="10902950" cy="4929950"/>
        </p:xfrm>
        <a:graphic>
          <a:graphicData uri="http://schemas.openxmlformats.org/drawingml/2006/table">
            <a:tbl>
              <a:tblPr/>
              <a:tblGrid>
                <a:gridCol w="2252662"/>
                <a:gridCol w="1325563"/>
                <a:gridCol w="1336675"/>
                <a:gridCol w="1373187"/>
                <a:gridCol w="1978025"/>
                <a:gridCol w="1184275"/>
                <a:gridCol w="1452563"/>
              </a:tblGrid>
              <a:tr h="442913">
                <a:tc gridSpan="2">
                  <a:txBody>
                    <a:bodyPr/>
                    <a:lstStyle>
                      <a:lvl1pPr marL="5143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51435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Сорт, гибрид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ВНИИМК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Россия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Иностранные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Итого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ВСЕГО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309563"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Подсолнечник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сорта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40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8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52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92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684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92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гибриды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57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127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408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592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563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Соя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22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140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83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245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245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9563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Рапс озимый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98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113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195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9563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Рапс яровой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49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18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82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275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Сурепица яровая, озимая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16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29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29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9275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Горчица яровая, озимая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21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40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9563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Горчица белая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563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Горчица черная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563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Рыжик яровой, озимый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9563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Лён масличный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16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41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41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9563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ИТОГО: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190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437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627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1254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1254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с одним скругленным углом 5"/>
          <p:cNvSpPr/>
          <p:nvPr/>
        </p:nvSpPr>
        <p:spPr>
          <a:xfrm flipH="1">
            <a:off x="11852275" y="6575425"/>
            <a:ext cx="339725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584556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3529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с одним скругленным углом 4"/>
          <p:cNvSpPr/>
          <p:nvPr/>
        </p:nvSpPr>
        <p:spPr>
          <a:xfrm flipH="1">
            <a:off x="11852275" y="6575425"/>
            <a:ext cx="339725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5880100" y="0"/>
            <a:ext cx="6186488" cy="936625"/>
          </a:xfrm>
        </p:spPr>
        <p:txBody>
          <a:bodyPr/>
          <a:lstStyle/>
          <a:p>
            <a:pPr algn="r" eaLnBrk="1" hangingPunct="1"/>
            <a: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Уборка</a:t>
            </a:r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 flipH="1">
            <a:off x="11712575" y="6548438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40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0898" name="Picture 2" descr="http://www.agrobel.ru/assets/news/holding/Holding%202018/oktyabr2018/_70A89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9422" y="2932113"/>
            <a:ext cx="5467350" cy="3643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5" name="Rectangle 3"/>
          <p:cNvSpPr txBox="1">
            <a:spLocks noChangeArrowheads="1"/>
          </p:cNvSpPr>
          <p:nvPr/>
        </p:nvSpPr>
        <p:spPr bwMode="auto">
          <a:xfrm>
            <a:off x="2306638" y="708025"/>
            <a:ext cx="9885362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25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None/>
            </a:pPr>
            <a:r>
              <a:rPr lang="ru-RU" altLang="ru-RU" sz="2400" b="1"/>
              <a:t>- наиболее качественная уборка проводится после десикации посевов</a:t>
            </a:r>
          </a:p>
          <a:p>
            <a:pPr eaLnBrk="1" hangingPunct="1">
              <a:lnSpc>
                <a:spcPts val="25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None/>
            </a:pPr>
            <a:r>
              <a:rPr lang="ru-RU" altLang="ru-RU" sz="2400" b="1"/>
              <a:t>- к уборке посевов без десикации приступают в период, когда в массиве растения имеют желто-бурые, бурые и сухие корзинки (при влажности вороха 12-14 %)</a:t>
            </a:r>
          </a:p>
          <a:p>
            <a:pPr eaLnBrk="1" hangingPunct="1">
              <a:lnSpc>
                <a:spcPts val="25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None/>
            </a:pPr>
            <a:r>
              <a:rPr lang="ru-RU" altLang="ru-RU" sz="2400" b="1"/>
              <a:t>- при уборке с повышенной влажностью необходима их </a:t>
            </a:r>
            <a:r>
              <a:rPr lang="ru-RU" altLang="ru-RU" sz="2400" b="1" u="sng"/>
              <a:t>немедленная очистка и сушка</a:t>
            </a:r>
            <a:r>
              <a:rPr lang="ru-RU" altLang="ru-RU" sz="2400" b="1"/>
              <a:t> в потоке с уборкой</a:t>
            </a:r>
          </a:p>
        </p:txBody>
      </p:sp>
    </p:spTree>
    <p:extLst>
      <p:ext uri="{BB962C8B-B14F-4D97-AF65-F5344CB8AC3E}">
        <p14:creationId xmlns:p14="http://schemas.microsoft.com/office/powerpoint/2010/main" val="33748159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Прямоугольник 1"/>
          <p:cNvSpPr>
            <a:spLocks noChangeArrowheads="1"/>
          </p:cNvSpPr>
          <p:nvPr/>
        </p:nvSpPr>
        <p:spPr bwMode="auto">
          <a:xfrm>
            <a:off x="2786063" y="2863850"/>
            <a:ext cx="6096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1" hangingPunct="1"/>
            <a:r>
              <a:rPr lang="ru-RU" altLang="ru-RU" sz="32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БЛАГОДАРЮ </a:t>
            </a:r>
            <a:br>
              <a:rPr lang="ru-RU" altLang="ru-RU" sz="32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altLang="ru-RU" sz="32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 ВНИМАНИЕ!</a:t>
            </a:r>
            <a:endParaRPr lang="ru-RU" altLang="ru-RU" sz="3200" b="1">
              <a:solidFill>
                <a:srgbClr val="FFFFFF"/>
              </a:solidFill>
            </a:endParaRPr>
          </a:p>
        </p:txBody>
      </p:sp>
      <p:sp>
        <p:nvSpPr>
          <p:cNvPr id="74755" name="Прямоугольник 2"/>
          <p:cNvSpPr>
            <a:spLocks noChangeArrowheads="1"/>
          </p:cNvSpPr>
          <p:nvPr/>
        </p:nvSpPr>
        <p:spPr bwMode="auto">
          <a:xfrm>
            <a:off x="0" y="6194425"/>
            <a:ext cx="12131675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ru-RU" altLang="ru-RU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Тел: (861) 275-72-55 Факс: (861) 259-15-14    Сайт: </a:t>
            </a:r>
            <a:r>
              <a:rPr lang="en-US" altLang="ru-RU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www.vniimk.ru</a:t>
            </a:r>
            <a:endParaRPr lang="ru-RU" altLang="ru-RU" sz="16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ru-RU" altLang="ru-RU" sz="16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Email</a:t>
            </a:r>
            <a:r>
              <a:rPr lang="ru-RU" altLang="ru-RU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 </a:t>
            </a:r>
            <a:r>
              <a:rPr lang="en-US" altLang="ru-RU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vniimk@vniimk.ru</a:t>
            </a:r>
            <a:r>
              <a:rPr lang="ru-RU" altLang="ru-RU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altLang="ru-RU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semena@vniimk.ru</a:t>
            </a:r>
            <a:endParaRPr lang="ru-RU" altLang="ru-RU" sz="16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3529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450570"/>
              </p:ext>
            </p:extLst>
          </p:nvPr>
        </p:nvGraphicFramePr>
        <p:xfrm>
          <a:off x="2048934" y="1314943"/>
          <a:ext cx="4147363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7363"/>
              </a:tblGrid>
              <a:tr h="28881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подсолнечник</a:t>
                      </a:r>
                    </a:p>
                  </a:txBody>
                  <a:tcPr>
                    <a:solidFill>
                      <a:srgbClr val="009900"/>
                    </a:solidFill>
                  </a:tcPr>
                </a:tc>
              </a:tr>
              <a:tr h="1651777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Авангард, Лакомка, Бузулук, Реванш, Спринт, Донской 22, </a:t>
                      </a:r>
                      <a:r>
                        <a:rPr lang="ru-RU" sz="1800" b="1" kern="1200" baseline="0" dirty="0" err="1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Горфилд</a:t>
                      </a:r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Иртыш, Варяг, Успех, Сибирский 12</a:t>
                      </a:r>
                    </a:p>
                    <a:p>
                      <a:pPr algn="ctr"/>
                      <a:r>
                        <a:rPr lang="ru-RU" sz="1800" b="1" kern="1200" baseline="0" dirty="0" smtClean="0">
                          <a:solidFill>
                            <a:srgbClr val="7030A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 стадии регистрации:</a:t>
                      </a:r>
                    </a:p>
                    <a:p>
                      <a:pPr algn="ctr"/>
                      <a:r>
                        <a:rPr lang="ru-RU" sz="1800" b="1" kern="1200" baseline="0" dirty="0" smtClean="0">
                          <a:solidFill>
                            <a:srgbClr val="7030A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Казачий, Белочка, </a:t>
                      </a:r>
                    </a:p>
                    <a:p>
                      <a:pPr algn="ctr"/>
                      <a:r>
                        <a:rPr lang="ru-RU" sz="1800" b="1" kern="1200" baseline="0" dirty="0" smtClean="0">
                          <a:solidFill>
                            <a:srgbClr val="7030A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ВНИИМК 100, </a:t>
                      </a:r>
                      <a:r>
                        <a:rPr lang="ru-RU" sz="1800" b="1" kern="1200" baseline="0" dirty="0" smtClean="0">
                          <a:solidFill>
                            <a:srgbClr val="7030A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Сибирский </a:t>
                      </a:r>
                      <a:r>
                        <a:rPr lang="ru-RU" sz="1800" b="1" kern="1200" baseline="0" dirty="0" smtClean="0">
                          <a:solidFill>
                            <a:srgbClr val="7030A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91, </a:t>
                      </a:r>
                      <a:r>
                        <a:rPr lang="ru-RU" sz="1800" b="1" kern="1200" baseline="0" dirty="0" smtClean="0">
                          <a:solidFill>
                            <a:srgbClr val="7030A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Сибирский 97</a:t>
                      </a:r>
                      <a:endParaRPr lang="ru-RU" sz="1800" b="1" kern="1200" baseline="0" dirty="0" smtClean="0">
                        <a:solidFill>
                          <a:srgbClr val="7030A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538938"/>
              </p:ext>
            </p:extLst>
          </p:nvPr>
        </p:nvGraphicFramePr>
        <p:xfrm>
          <a:off x="6332011" y="1302553"/>
          <a:ext cx="2616200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лен</a:t>
                      </a:r>
                      <a:r>
                        <a:rPr lang="ru-RU" sz="16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масличный</a:t>
                      </a:r>
                      <a:endParaRPr lang="ru-RU" sz="1600" b="1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Август,</a:t>
                      </a:r>
                      <a:r>
                        <a:rPr lang="ru-RU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Бирюза, </a:t>
                      </a:r>
                      <a:r>
                        <a:rPr lang="ru-RU" b="1" baseline="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Даник</a:t>
                      </a:r>
                      <a:r>
                        <a:rPr lang="ru-RU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r>
                        <a:rPr lang="ru-RU" b="1" baseline="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Исилькульский</a:t>
                      </a:r>
                      <a:r>
                        <a:rPr lang="ru-RU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r>
                        <a:rPr lang="ru-RU" b="1" baseline="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Легур</a:t>
                      </a:r>
                      <a:r>
                        <a:rPr lang="ru-RU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РФН, Северный, Сокол</a:t>
                      </a:r>
                      <a:endParaRPr lang="ru-RU" b="1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070573"/>
              </p:ext>
            </p:extLst>
          </p:nvPr>
        </p:nvGraphicFramePr>
        <p:xfrm>
          <a:off x="9124948" y="1287262"/>
          <a:ext cx="2616200" cy="2145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200"/>
              </a:tblGrid>
              <a:tr h="36270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рапс</a:t>
                      </a:r>
                    </a:p>
                  </a:txBody>
                  <a:tcPr>
                    <a:solidFill>
                      <a:srgbClr val="009900"/>
                    </a:solidFill>
                  </a:tcPr>
                </a:tc>
              </a:tr>
              <a:tr h="178256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55 Регион, Гранит, Купол, Радикал, Русич, Старт, Юбилейный,</a:t>
                      </a:r>
                      <a:r>
                        <a:rPr lang="ru-RU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b="1" baseline="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Ярвэлон</a:t>
                      </a:r>
                      <a:endParaRPr lang="ru-RU" b="1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048934" y="177324"/>
            <a:ext cx="9336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Районированные для </a:t>
            </a: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Западно-Сибирского ФО </a:t>
            </a:r>
            <a:r>
              <a:rPr lang="ru-RU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отечественные </a:t>
            </a:r>
            <a:r>
              <a:rPr lang="ru-RU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сорта/гибриды масличных культур селекции ВНИИМК 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с одним скругленным углом 6"/>
          <p:cNvSpPr/>
          <p:nvPr/>
        </p:nvSpPr>
        <p:spPr>
          <a:xfrm flipH="1">
            <a:off x="11852275" y="6575425"/>
            <a:ext cx="339725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816061"/>
              </p:ext>
            </p:extLst>
          </p:nvPr>
        </p:nvGraphicFramePr>
        <p:xfrm>
          <a:off x="2048934" y="4063729"/>
          <a:ext cx="4148665" cy="1795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8665"/>
              </a:tblGrid>
              <a:tr h="39494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горчица</a:t>
                      </a:r>
                      <a:r>
                        <a:rPr lang="ru-RU" sz="16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b="1" baseline="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сарептская</a:t>
                      </a:r>
                      <a:endParaRPr lang="ru-RU" sz="1600" b="1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</a:tr>
              <a:tr h="1400259"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Валента</a:t>
                      </a:r>
                      <a:r>
                        <a:rPr lang="ru-RU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Горлинка, </a:t>
                      </a:r>
                    </a:p>
                    <a:p>
                      <a:pPr algn="ctr"/>
                      <a:r>
                        <a:rPr lang="ru-RU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Донская 8, Золушка, </a:t>
                      </a:r>
                      <a:r>
                        <a:rPr lang="ru-RU" b="1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Лера</a:t>
                      </a:r>
                      <a:r>
                        <a:rPr lang="ru-RU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Люкс, Ника, Ракета, Росинка, Славянка, Юнона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904868"/>
              </p:ext>
            </p:extLst>
          </p:nvPr>
        </p:nvGraphicFramePr>
        <p:xfrm>
          <a:off x="6245259" y="3559126"/>
          <a:ext cx="2800267" cy="1087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0267"/>
              </a:tblGrid>
              <a:tr h="27458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горчица</a:t>
                      </a:r>
                      <a:r>
                        <a:rPr lang="ru-RU" sz="16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белая</a:t>
                      </a:r>
                      <a:endParaRPr lang="ru-RU" sz="1600" b="1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</a:tr>
              <a:tr h="752357"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Колла</a:t>
                      </a:r>
                      <a:r>
                        <a:rPr lang="ru-RU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Радуга, Руслана, Фея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883817"/>
              </p:ext>
            </p:extLst>
          </p:nvPr>
        </p:nvGraphicFramePr>
        <p:xfrm>
          <a:off x="9215478" y="3570849"/>
          <a:ext cx="2630405" cy="100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405"/>
              </a:tblGrid>
              <a:tr h="2451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горчица</a:t>
                      </a:r>
                      <a:r>
                        <a:rPr lang="ru-RU" sz="16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чёрная</a:t>
                      </a:r>
                      <a:endParaRPr lang="ru-RU" sz="1600" b="1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</a:tr>
              <a:tr h="6716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Ниагара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178504"/>
              </p:ext>
            </p:extLst>
          </p:nvPr>
        </p:nvGraphicFramePr>
        <p:xfrm>
          <a:off x="6299185" y="4717757"/>
          <a:ext cx="5553090" cy="1087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309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сурепица яровая</a:t>
                      </a:r>
                    </a:p>
                  </a:txBody>
                  <a:tcPr>
                    <a:solidFill>
                      <a:srgbClr val="009900"/>
                    </a:solidFill>
                  </a:tcPr>
                </a:tc>
              </a:tr>
              <a:tr h="75235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Золотистая, Искра, Лучистая, </a:t>
                      </a:r>
                    </a:p>
                    <a:p>
                      <a:pPr algn="ctr"/>
                      <a:r>
                        <a:rPr lang="ru-RU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Новинка, Победа, Янтарная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026739"/>
              </p:ext>
            </p:extLst>
          </p:nvPr>
        </p:nvGraphicFramePr>
        <p:xfrm>
          <a:off x="4749213" y="5916706"/>
          <a:ext cx="4120150" cy="803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0150"/>
              </a:tblGrid>
              <a:tr h="38451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 перспективе</a:t>
                      </a:r>
                      <a:endParaRPr lang="ru-RU" sz="1600" b="1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</a:tr>
              <a:tr h="41946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Рапс озимый, соя  </a:t>
                      </a:r>
                      <a:endParaRPr lang="ru-RU" b="1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55053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621890" y="0"/>
            <a:ext cx="10264775" cy="877888"/>
          </a:xfrm>
        </p:spPr>
        <p:txBody>
          <a:bodyPr/>
          <a:lstStyle/>
          <a:p>
            <a:pPr algn="r" eaLnBrk="1" hangingPunct="1"/>
            <a: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Сорта и гибриды подсолнечника селекции ВНИИМК</a:t>
            </a:r>
            <a:b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alt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для условий Алтайского края</a:t>
            </a:r>
            <a:endParaRPr lang="ru-RU" altLang="ru-RU" sz="2400" dirty="0" smtClean="0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 flipH="1">
            <a:off x="11718524" y="6575425"/>
            <a:ext cx="473476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7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0239049"/>
              </p:ext>
            </p:extLst>
          </p:nvPr>
        </p:nvGraphicFramePr>
        <p:xfrm>
          <a:off x="1428750" y="760092"/>
          <a:ext cx="10423525" cy="4853013"/>
        </p:xfrm>
        <a:graphic>
          <a:graphicData uri="http://schemas.openxmlformats.org/drawingml/2006/table">
            <a:tbl>
              <a:tblPr/>
              <a:tblGrid>
                <a:gridCol w="3651250"/>
                <a:gridCol w="6772275"/>
              </a:tblGrid>
              <a:tr h="42339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Подсолнечник</a:t>
                      </a:r>
                    </a:p>
                  </a:txBody>
                  <a:tcPr marL="61539" marR="61539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AE2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Сорта и гибриды</a:t>
                      </a:r>
                    </a:p>
                  </a:txBody>
                  <a:tcPr marL="61539" marR="61539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AE29"/>
                    </a:solidFill>
                  </a:tcPr>
                </a:tc>
              </a:tr>
              <a:tr h="1208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ГИБРИДЫ ПРОСТЫЕ ВЫСОКОМАСЛИЧНЫЕ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Реванш*, Спринт*, Донской 22*, </a:t>
                      </a:r>
                      <a:r>
                        <a:rPr kumimoji="0" lang="ru-RU" sz="2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Горфилд</a:t>
                      </a:r>
                      <a:r>
                        <a:rPr kumimoji="0" lang="ru-RU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7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ГИБРИДЫ ТРЕХЛИНЕЙНЫЕ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Авангард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7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СОРТА ПОПУЛЯЦИИ КРУПНОПЛОДНЫЕ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Лакомка, Белочка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8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СОРТА ПОПУЛЯЦИИ ВЫСОКОМАСЛИЧНЫЕ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ВНИИМК 100, Бузулук, </a:t>
                      </a:r>
                      <a:r>
                        <a:rPr kumimoji="0" lang="ru-RU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Казачий*, </a:t>
                      </a:r>
                      <a:r>
                        <a:rPr kumimoji="0" lang="ru-RU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Иртыш**, Варяг**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440720" y="5613104"/>
            <a:ext cx="105145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009900"/>
                </a:solidFill>
              </a:rPr>
              <a:t>*Гибриды и сорта Донского филиала ФГБНУ ФНЦ </a:t>
            </a:r>
            <a:r>
              <a:rPr lang="ru-RU" sz="2400" b="1" dirty="0" smtClean="0">
                <a:solidFill>
                  <a:srgbClr val="009900"/>
                </a:solidFill>
              </a:rPr>
              <a:t>ВНИИМК</a:t>
            </a:r>
          </a:p>
          <a:p>
            <a:pPr algn="r"/>
            <a:r>
              <a:rPr lang="ru-RU" sz="2400" b="1" dirty="0" smtClean="0">
                <a:solidFill>
                  <a:srgbClr val="7030A0"/>
                </a:solidFill>
              </a:rPr>
              <a:t>**</a:t>
            </a:r>
            <a:r>
              <a:rPr lang="ru-RU" sz="2400" b="1" dirty="0">
                <a:solidFill>
                  <a:srgbClr val="7030A0"/>
                </a:solidFill>
              </a:rPr>
              <a:t>Гибриды и сорта Сибирского филиала ФГБНУ ФНЦ </a:t>
            </a:r>
            <a:r>
              <a:rPr lang="ru-RU" sz="2400" b="1" dirty="0" smtClean="0">
                <a:solidFill>
                  <a:srgbClr val="7030A0"/>
                </a:solidFill>
              </a:rPr>
              <a:t>ВНИИМК 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274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7512" y="183970"/>
            <a:ext cx="9063037" cy="81915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Гибрид подсолнечника селекции ВНИИМК </a:t>
            </a:r>
            <a:b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продуктивностью до 5 т/га</a:t>
            </a:r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 flipH="1">
            <a:off x="11712581" y="6548438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7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C:\Users\trunova\Desktop\IMG_03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13" r="3001" b="3196"/>
          <a:stretch/>
        </p:blipFill>
        <p:spPr bwMode="auto">
          <a:xfrm>
            <a:off x="1439329" y="1133345"/>
            <a:ext cx="10236042" cy="509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0013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30163"/>
            <a:ext cx="3322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Заголовок 1"/>
          <p:cNvSpPr>
            <a:spLocks noGrp="1"/>
          </p:cNvSpPr>
          <p:nvPr>
            <p:ph type="title"/>
          </p:nvPr>
        </p:nvSpPr>
        <p:spPr>
          <a:xfrm>
            <a:off x="1190625" y="111125"/>
            <a:ext cx="10515600" cy="752475"/>
          </a:xfrm>
        </p:spPr>
        <p:txBody>
          <a:bodyPr/>
          <a:lstStyle/>
          <a:p>
            <a:pPr algn="r" eaLnBrk="1" hangingPunct="1"/>
            <a:r>
              <a:rPr lang="ru-RU" altLang="ru-RU" sz="24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Скороспелый кондитерский сорт Белочка</a:t>
            </a:r>
            <a:endParaRPr lang="ru-RU" altLang="ru-RU" sz="2400" smtClean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661784257"/>
              </p:ext>
            </p:extLst>
          </p:nvPr>
        </p:nvGraphicFramePr>
        <p:xfrm>
          <a:off x="100484" y="994786"/>
          <a:ext cx="11947489" cy="5688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с одним скругленным углом 6"/>
          <p:cNvSpPr/>
          <p:nvPr/>
        </p:nvSpPr>
        <p:spPr>
          <a:xfrm flipH="1">
            <a:off x="11712575" y="6548438"/>
            <a:ext cx="479425" cy="317500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622986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8869364" y="22225"/>
            <a:ext cx="3322637" cy="670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285877" y="150813"/>
            <a:ext cx="10571163" cy="1003165"/>
          </a:xfrm>
        </p:spPr>
        <p:txBody>
          <a:bodyPr/>
          <a:lstStyle/>
          <a:p>
            <a:pPr algn="r" eaLnBrk="1" hangingPunct="1"/>
            <a:r>
              <a:rPr lang="ru-RU" altLang="ru-RU" sz="2300" b="1" dirty="0" smtClean="0">
                <a:latin typeface="Verdana" pitchFamily="34" charset="0"/>
                <a:cs typeface="Times New Roman" pitchFamily="18" charset="0"/>
              </a:rPr>
              <a:t>Комплекс факторов интенсивного характера, направленных на повышение урожайности подсолнечника</a:t>
            </a:r>
            <a:endParaRPr lang="ru-RU" altLang="ru-RU" sz="2400" dirty="0" smtClean="0"/>
          </a:p>
        </p:txBody>
      </p:sp>
      <p:sp>
        <p:nvSpPr>
          <p:cNvPr id="17411" name="AutoShape 8"/>
          <p:cNvSpPr>
            <a:spLocks noChangeArrowheads="1"/>
          </p:cNvSpPr>
          <p:nvPr/>
        </p:nvSpPr>
        <p:spPr bwMode="auto">
          <a:xfrm>
            <a:off x="4340225" y="1547813"/>
            <a:ext cx="6883400" cy="4792662"/>
          </a:xfrm>
          <a:prstGeom prst="roundRect">
            <a:avLst>
              <a:gd name="adj" fmla="val 5634"/>
            </a:avLst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1397639" y="1153978"/>
            <a:ext cx="2628196" cy="5075137"/>
          </a:xfrm>
          <a:prstGeom prst="upArrow">
            <a:avLst>
              <a:gd name="adj1" fmla="val 50000"/>
              <a:gd name="adj2" fmla="val 54104"/>
            </a:avLst>
          </a:prstGeom>
          <a:gradFill>
            <a:gsLst>
              <a:gs pos="0">
                <a:srgbClr val="FFC000"/>
              </a:gs>
              <a:gs pos="100000">
                <a:srgbClr val="FDC722"/>
              </a:gs>
              <a:gs pos="100000">
                <a:srgbClr val="F3F3F3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 anchor="ctr"/>
          <a:lstStyle/>
          <a:p>
            <a:pPr indent="5397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УРОЖАЙНОСТЬ</a:t>
            </a: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4441830" y="1677988"/>
            <a:ext cx="6672263" cy="1085850"/>
          </a:xfrm>
          <a:prstGeom prst="rect">
            <a:avLst/>
          </a:prstGeom>
          <a:gradFill rotWithShape="0">
            <a:gsLst>
              <a:gs pos="0">
                <a:srgbClr val="48A32A"/>
              </a:gs>
              <a:gs pos="34000">
                <a:srgbClr val="98C08C"/>
              </a:gs>
              <a:gs pos="100000">
                <a:srgbClr val="F3F3F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53975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Сорт / </a:t>
            </a:r>
            <a:r>
              <a:rPr lang="ru-RU" altLang="ru-RU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гибрид</a:t>
            </a:r>
          </a:p>
        </p:txBody>
      </p:sp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4441827" y="2803529"/>
            <a:ext cx="6667500" cy="1325563"/>
          </a:xfrm>
          <a:prstGeom prst="rect">
            <a:avLst/>
          </a:prstGeom>
          <a:gradFill rotWithShape="0">
            <a:gsLst>
              <a:gs pos="0">
                <a:srgbClr val="48A32A"/>
              </a:gs>
              <a:gs pos="53999">
                <a:srgbClr val="98C08C"/>
              </a:gs>
              <a:gs pos="100000">
                <a:srgbClr val="F3F3F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53975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Технология</a:t>
            </a:r>
            <a:endParaRPr lang="ru-RU" altLang="ru-RU" sz="1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7415" name="AutoShape 3"/>
          <p:cNvCxnSpPr>
            <a:cxnSpLocks noChangeShapeType="1"/>
          </p:cNvCxnSpPr>
          <p:nvPr/>
        </p:nvCxnSpPr>
        <p:spPr bwMode="auto">
          <a:xfrm flipH="1">
            <a:off x="3406776" y="3829054"/>
            <a:ext cx="963613" cy="9525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441372" y="4190162"/>
            <a:ext cx="6668543" cy="1989066"/>
          </a:xfrm>
          <a:prstGeom prst="rect">
            <a:avLst/>
          </a:prstGeom>
          <a:gradFill>
            <a:gsLst>
              <a:gs pos="0">
                <a:srgbClr val="48A32A"/>
              </a:gs>
              <a:gs pos="100000">
                <a:srgbClr val="F3F3F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glow>
              <a:schemeClr val="accent1">
                <a:alpha val="40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  <p:txBody>
          <a:bodyPr anchor="ctr"/>
          <a:lstStyle>
            <a:lvl1pPr indent="5397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Общий уровень </a:t>
            </a:r>
          </a:p>
          <a:p>
            <a:pPr algn="ctr"/>
            <a:r>
              <a:rPr lang="ru-RU" alt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сельскохозяйственного производства (продуктивность севооборота)</a:t>
            </a:r>
            <a:endParaRPr lang="ru-RU" alt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с одним скругленным углом 11"/>
          <p:cNvSpPr/>
          <p:nvPr/>
        </p:nvSpPr>
        <p:spPr>
          <a:xfrm flipH="1">
            <a:off x="11718524" y="6575425"/>
            <a:ext cx="473476" cy="290513"/>
          </a:xfrm>
          <a:prstGeom prst="round1Rect">
            <a:avLst>
              <a:gd name="adj" fmla="val 38417"/>
            </a:avLst>
          </a:prstGeom>
          <a:solidFill>
            <a:srgbClr val="3F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9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035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НИИМК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ВНИИМК" id="{17B64B0C-8061-4A1A-AFDB-8525917A8C45}" vid="{3302686D-98DE-4CE1-9B67-2211F04445D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1089</TotalTime>
  <Words>2289</Words>
  <Application>Microsoft Office PowerPoint</Application>
  <PresentationFormat>Произвольный</PresentationFormat>
  <Paragraphs>677</Paragraphs>
  <Slides>41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ВНИИМК</vt:lpstr>
      <vt:lpstr> </vt:lpstr>
      <vt:lpstr>Презентация PowerPoint</vt:lpstr>
      <vt:lpstr>Презентация PowerPoint</vt:lpstr>
      <vt:lpstr>  Количество сортов и гибридов масличных культур  в государственном реестре селекционных достижений,  допущенных к использованию в 2019 г. </vt:lpstr>
      <vt:lpstr>Презентация PowerPoint</vt:lpstr>
      <vt:lpstr>Сорта и гибриды подсолнечника селекции ВНИИМК для условий Алтайского края</vt:lpstr>
      <vt:lpstr>Гибрид подсолнечника селекции ВНИИМК  с продуктивностью до 5 т/га</vt:lpstr>
      <vt:lpstr>Скороспелый кондитерский сорт Белочка</vt:lpstr>
      <vt:lpstr>Комплекс факторов интенсивного характера, направленных на повышение урожайности подсолнечника</vt:lpstr>
      <vt:lpstr>Презентация PowerPoint</vt:lpstr>
      <vt:lpstr>Особенности биологии подсолнечника</vt:lpstr>
      <vt:lpstr>Презентация PowerPoint</vt:lpstr>
      <vt:lpstr>Контролируемые причины снижения урожая подсолнечника</vt:lpstr>
      <vt:lpstr>Размещение в севообороте</vt:lpstr>
      <vt:lpstr>Размещение в севообороте</vt:lpstr>
      <vt:lpstr>Последствия нарушения севооборота</vt:lpstr>
      <vt:lpstr>Негативный опыт увеличения посевных площадей под подсолнечником в Ростовской области </vt:lpstr>
      <vt:lpstr>Основная обработка почвы осенью</vt:lpstr>
      <vt:lpstr>Урожайность подсолнечника при различной глубине основной обработки почвы</vt:lpstr>
      <vt:lpstr>Ошибки в системе основной обработки почвы</vt:lpstr>
      <vt:lpstr>Презентация PowerPoint</vt:lpstr>
      <vt:lpstr>Особенности предпосевной обработки почвы под подсолнечник</vt:lpstr>
      <vt:lpstr>Подготовка почвы в предпосевной период </vt:lpstr>
      <vt:lpstr>Качество подготовки почвы  в предпосевной период </vt:lpstr>
      <vt:lpstr>Сроки сева подсолнечника</vt:lpstr>
      <vt:lpstr>Презентация PowerPoint</vt:lpstr>
      <vt:lpstr>Посев подсолнечника</vt:lpstr>
      <vt:lpstr>Посев подсолнечника</vt:lpstr>
      <vt:lpstr>Неточность при посеве подсолнечника</vt:lpstr>
      <vt:lpstr>Презентация PowerPoint</vt:lpstr>
      <vt:lpstr>Применение удобрений под подсолнечник</vt:lpstr>
      <vt:lpstr>Презентация PowerPoint</vt:lpstr>
      <vt:lpstr>Уход за посевами</vt:lpstr>
      <vt:lpstr>Презентация PowerPoint</vt:lpstr>
      <vt:lpstr>Презентация PowerPoint</vt:lpstr>
      <vt:lpstr>Погрешности при применении гербицидов</vt:lpstr>
      <vt:lpstr>Презентация PowerPoint</vt:lpstr>
      <vt:lpstr>Презентация PowerPoint</vt:lpstr>
      <vt:lpstr>Применение десикантов</vt:lpstr>
      <vt:lpstr>Уборка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Савва Юдин</dc:creator>
  <cp:lastModifiedBy>769</cp:lastModifiedBy>
  <cp:revision>126</cp:revision>
  <dcterms:created xsi:type="dcterms:W3CDTF">2018-02-06T06:46:28Z</dcterms:created>
  <dcterms:modified xsi:type="dcterms:W3CDTF">2019-08-04T09:11:35Z</dcterms:modified>
</cp:coreProperties>
</file>