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280" r:id="rId4"/>
    <p:sldId id="263" r:id="rId5"/>
    <p:sldId id="283" r:id="rId6"/>
    <p:sldId id="299" r:id="rId7"/>
    <p:sldId id="300" r:id="rId8"/>
    <p:sldId id="298" r:id="rId9"/>
    <p:sldId id="354" r:id="rId10"/>
    <p:sldId id="313" r:id="rId11"/>
    <p:sldId id="314" r:id="rId12"/>
    <p:sldId id="316" r:id="rId13"/>
    <p:sldId id="315" r:id="rId14"/>
    <p:sldId id="305" r:id="rId15"/>
    <p:sldId id="306" r:id="rId16"/>
    <p:sldId id="307" r:id="rId17"/>
    <p:sldId id="308" r:id="rId18"/>
    <p:sldId id="358" r:id="rId19"/>
    <p:sldId id="355" r:id="rId20"/>
    <p:sldId id="309" r:id="rId21"/>
    <p:sldId id="310" r:id="rId22"/>
    <p:sldId id="311" r:id="rId23"/>
    <p:sldId id="312" r:id="rId24"/>
    <p:sldId id="353" r:id="rId25"/>
    <p:sldId id="317" r:id="rId26"/>
    <p:sldId id="318" r:id="rId27"/>
    <p:sldId id="321" r:id="rId28"/>
    <p:sldId id="322" r:id="rId29"/>
    <p:sldId id="319" r:id="rId30"/>
    <p:sldId id="320" r:id="rId31"/>
    <p:sldId id="323" r:id="rId32"/>
    <p:sldId id="324" r:id="rId33"/>
    <p:sldId id="325" r:id="rId34"/>
    <p:sldId id="326" r:id="rId35"/>
    <p:sldId id="331" r:id="rId36"/>
    <p:sldId id="332" r:id="rId37"/>
    <p:sldId id="334" r:id="rId38"/>
    <p:sldId id="333" r:id="rId39"/>
    <p:sldId id="372" r:id="rId40"/>
    <p:sldId id="347" r:id="rId41"/>
    <p:sldId id="348" r:id="rId42"/>
    <p:sldId id="349" r:id="rId43"/>
    <p:sldId id="350" r:id="rId44"/>
    <p:sldId id="343" r:id="rId45"/>
    <p:sldId id="344" r:id="rId46"/>
    <p:sldId id="345" r:id="rId47"/>
    <p:sldId id="346" r:id="rId48"/>
    <p:sldId id="327" r:id="rId49"/>
    <p:sldId id="328" r:id="rId50"/>
    <p:sldId id="329" r:id="rId51"/>
    <p:sldId id="330" r:id="rId52"/>
    <p:sldId id="356" r:id="rId53"/>
    <p:sldId id="366" r:id="rId54"/>
    <p:sldId id="369" r:id="rId55"/>
    <p:sldId id="368" r:id="rId56"/>
    <p:sldId id="367" r:id="rId57"/>
    <p:sldId id="370" r:id="rId58"/>
    <p:sldId id="371" r:id="rId59"/>
    <p:sldId id="365" r:id="rId60"/>
    <p:sldId id="339" r:id="rId61"/>
    <p:sldId id="340" r:id="rId62"/>
    <p:sldId id="341" r:id="rId63"/>
    <p:sldId id="342" r:id="rId64"/>
    <p:sldId id="260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534"/>
    <a:srgbClr val="AD3944"/>
    <a:srgbClr val="723A6A"/>
    <a:srgbClr val="89237D"/>
    <a:srgbClr val="B72FA7"/>
    <a:srgbClr val="DE3210"/>
    <a:srgbClr val="D01E48"/>
    <a:srgbClr val="652966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>
      <p:cViewPr varScale="1">
        <p:scale>
          <a:sx n="110" d="100"/>
          <a:sy n="110" d="100"/>
        </p:scale>
        <p:origin x="12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57A0D-C0A1-0247-9490-EDFBE31A9391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9E607-2ACA-A54D-8142-36D735247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54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E607-2ACA-A54D-8142-36D7352474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7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772CD-98BD-4363-BF6E-558A63BBAF9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14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744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65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65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14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63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86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92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26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3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81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0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D86C-D549-4F3A-BCDF-49F7474243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06.08.2018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75C1F-9C77-42AC-BCAF-87F07862467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08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" y="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63461"/>
            <a:ext cx="8496944" cy="107385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920000"/>
                </a:solidFill>
              </a:rPr>
              <a:t>Защита Вашего урожая</a:t>
            </a:r>
            <a:endParaRPr lang="ru-RU" sz="4000" i="1" dirty="0">
              <a:solidFill>
                <a:srgbClr val="92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524" y="4725144"/>
            <a:ext cx="9134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548680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Роял</a:t>
            </a:r>
            <a:r>
              <a:rPr lang="ru-RU" sz="40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, КС</a:t>
            </a:r>
            <a:endParaRPr lang="ru-RU" sz="4000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8" y="2548871"/>
            <a:ext cx="3240000" cy="3240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310198" y="1844824"/>
            <a:ext cx="4249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A71534"/>
                </a:solidFill>
                <a:latin typeface="Palatino Linotype" panose="02040502050505030304" pitchFamily="18" charset="0"/>
              </a:rPr>
              <a:t>Патогенам даст отпор</a:t>
            </a:r>
            <a:endParaRPr lang="ru-RU" sz="2800" dirty="0">
              <a:solidFill>
                <a:srgbClr val="A7153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67893" y="2934331"/>
            <a:ext cx="3482923" cy="23083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Palatino Linotype" panose="02040502050505030304" pitchFamily="18" charset="0"/>
              </a:rPr>
              <a:t>Контактный </a:t>
            </a:r>
            <a:r>
              <a:rPr lang="ru-RU" sz="2400" b="1" i="1" dirty="0" err="1" smtClean="0">
                <a:latin typeface="Palatino Linotype" panose="02040502050505030304" pitchFamily="18" charset="0"/>
              </a:rPr>
              <a:t>фунгицидный</a:t>
            </a:r>
            <a:r>
              <a:rPr lang="ru-RU" sz="2400" b="1" i="1" dirty="0" smtClean="0">
                <a:latin typeface="Palatino Linotype" panose="02040502050505030304" pitchFamily="18" charset="0"/>
              </a:rPr>
              <a:t> протравитель семян подсолнечника с локально-системным действием.</a:t>
            </a:r>
            <a:endParaRPr lang="ru-RU" sz="2400" b="1" i="1" dirty="0"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9" y="1689922"/>
            <a:ext cx="813048" cy="5157192"/>
          </a:xfrm>
          <a:prstGeom prst="rect">
            <a:avLst/>
          </a:prstGeom>
          <a:solidFill>
            <a:srgbClr val="A71534"/>
          </a:solidFill>
          <a:ln>
            <a:solidFill>
              <a:srgbClr val="AD3944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76008" y="188640"/>
            <a:ext cx="2536152" cy="1080120"/>
          </a:xfrm>
          <a:prstGeom prst="rect">
            <a:avLst/>
          </a:prstGeom>
          <a:solidFill>
            <a:srgbClr val="A71534"/>
          </a:solidFill>
          <a:ln>
            <a:solidFill>
              <a:srgbClr val="AD3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7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01931" y="1629089"/>
            <a:ext cx="43939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i="1" dirty="0">
                <a:solidFill>
                  <a:srgbClr val="A71534"/>
                </a:solidFill>
                <a:latin typeface="Palatino Linotype" panose="02040502050505030304" pitchFamily="18" charset="0"/>
              </a:rPr>
              <a:t>Краткая характеристика.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4746654" y="2262630"/>
            <a:ext cx="3974175" cy="7355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err="1">
                <a:latin typeface="Palatino Linotype" panose="02040502050505030304" pitchFamily="18" charset="0"/>
              </a:rPr>
              <a:t>Формуляция</a:t>
            </a:r>
            <a:r>
              <a:rPr lang="ru-RU" b="1" dirty="0">
                <a:latin typeface="Palatino Linotype" panose="02040502050505030304" pitchFamily="18" charset="0"/>
              </a:rPr>
              <a:t>: </a:t>
            </a:r>
            <a:endParaRPr lang="ru-RU" b="1" dirty="0" smtClean="0">
              <a:latin typeface="Palatino Linotype" panose="0204050205050503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i="1" dirty="0" smtClean="0">
                <a:latin typeface="Palatino Linotype" panose="02040502050505030304" pitchFamily="18" charset="0"/>
              </a:rPr>
              <a:t>концентрат </a:t>
            </a:r>
            <a:r>
              <a:rPr lang="ru-RU" i="1" dirty="0">
                <a:latin typeface="Palatino Linotype" panose="02040502050505030304" pitchFamily="18" charset="0"/>
              </a:rPr>
              <a:t>суспензии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4746654" y="2998152"/>
            <a:ext cx="3340687" cy="7355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Действующее вещество:</a:t>
            </a:r>
          </a:p>
          <a:p>
            <a:pPr>
              <a:lnSpc>
                <a:spcPct val="120000"/>
              </a:lnSpc>
            </a:pPr>
            <a:r>
              <a:rPr lang="ru-RU" i="1" dirty="0">
                <a:latin typeface="Palatino Linotype" panose="02040502050505030304" pitchFamily="18" charset="0"/>
              </a:rPr>
              <a:t>   </a:t>
            </a:r>
            <a:r>
              <a:rPr lang="ru-RU" i="1" dirty="0" err="1">
                <a:latin typeface="Palatino Linotype" panose="02040502050505030304" pitchFamily="18" charset="0"/>
              </a:rPr>
              <a:t>Ипродион</a:t>
            </a:r>
            <a:r>
              <a:rPr lang="ru-RU" i="1" dirty="0">
                <a:latin typeface="Palatino Linotype" panose="02040502050505030304" pitchFamily="18" charset="0"/>
              </a:rPr>
              <a:t> 500 г/л.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746654" y="3743929"/>
            <a:ext cx="3703046" cy="7355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Химическая класс:  </a:t>
            </a:r>
          </a:p>
          <a:p>
            <a:pPr>
              <a:lnSpc>
                <a:spcPct val="120000"/>
              </a:lnSpc>
            </a:pPr>
            <a:r>
              <a:rPr lang="ru-RU" i="1" dirty="0">
                <a:latin typeface="Palatino Linotype" panose="02040502050505030304" pitchFamily="18" charset="0"/>
              </a:rPr>
              <a:t>   </a:t>
            </a:r>
            <a:r>
              <a:rPr lang="ru-RU" i="1" dirty="0" err="1">
                <a:latin typeface="Palatino Linotype" panose="02040502050505030304" pitchFamily="18" charset="0"/>
              </a:rPr>
              <a:t>дикарбоксимиды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46654" y="4499975"/>
            <a:ext cx="2907908" cy="7355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Механизм действия:  </a:t>
            </a:r>
            <a:endParaRPr lang="ru-RU" b="1" dirty="0" smtClean="0">
              <a:latin typeface="Palatino Linotype" panose="0204050205050503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i="1" dirty="0" smtClean="0">
                <a:latin typeface="Palatino Linotype" panose="02040502050505030304" pitchFamily="18" charset="0"/>
              </a:rPr>
              <a:t>контактно </a:t>
            </a:r>
            <a:r>
              <a:rPr lang="ru-RU" i="1" dirty="0">
                <a:latin typeface="Palatino Linotype" panose="02040502050505030304" pitchFamily="18" charset="0"/>
              </a:rPr>
              <a:t>системное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46654" y="5286853"/>
            <a:ext cx="2704458" cy="40299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/>
              <a:t>Норма расхода:  </a:t>
            </a:r>
            <a:r>
              <a:rPr lang="ru-RU" b="1" dirty="0">
                <a:latin typeface="Palatino Linotype" panose="02040502050505030304" pitchFamily="18" charset="0"/>
              </a:rPr>
              <a:t> </a:t>
            </a:r>
            <a:r>
              <a:rPr lang="ru-RU" i="1" dirty="0">
                <a:latin typeface="Palatino Linotype" panose="02040502050505030304" pitchFamily="18" charset="0"/>
              </a:rPr>
              <a:t>4,0 л/т.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364" t="5689" r="7922" b="5687"/>
          <a:stretch/>
        </p:blipFill>
        <p:spPr>
          <a:xfrm>
            <a:off x="7654562" y="4489706"/>
            <a:ext cx="1282501" cy="2052000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700395" y="5741204"/>
            <a:ext cx="3746685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0975">
              <a:lnSpc>
                <a:spcPct val="12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Упаковка</a:t>
            </a:r>
            <a:r>
              <a:rPr lang="ru-RU" b="1" dirty="0" smtClean="0">
                <a:latin typeface="Palatino Linotype" panose="02040502050505030304" pitchFamily="18" charset="0"/>
              </a:rPr>
              <a:t>:</a:t>
            </a:r>
            <a:endParaRPr lang="en-US" b="1" dirty="0" smtClean="0">
              <a:latin typeface="Palatino Linotype" panose="02040502050505030304" pitchFamily="18" charset="0"/>
            </a:endParaRPr>
          </a:p>
          <a:p>
            <a:pPr indent="180975"/>
            <a:r>
              <a:rPr lang="ru-RU" b="0" dirty="0" smtClean="0">
                <a:latin typeface="Palatino Linotype" panose="02040502050505030304" pitchFamily="18" charset="0"/>
              </a:rPr>
              <a:t> </a:t>
            </a:r>
            <a:r>
              <a:rPr lang="ru-RU" i="1" dirty="0" smtClean="0">
                <a:latin typeface="Palatino Linotype" panose="02040502050505030304" pitchFamily="18" charset="0"/>
              </a:rPr>
              <a:t>к</a:t>
            </a:r>
            <a:r>
              <a:rPr lang="ru-RU" b="0" i="1" dirty="0" smtClean="0">
                <a:latin typeface="Palatino Linotype" panose="02040502050505030304" pitchFamily="18" charset="0"/>
              </a:rPr>
              <a:t>анистра</a:t>
            </a:r>
            <a:r>
              <a:rPr lang="ru-RU" i="1" dirty="0">
                <a:latin typeface="Palatino Linotype" panose="02040502050505030304" pitchFamily="18" charset="0"/>
              </a:rPr>
              <a:t> </a:t>
            </a:r>
            <a:r>
              <a:rPr lang="ru-RU" b="0" i="1" dirty="0" smtClean="0">
                <a:latin typeface="Palatino Linotype" panose="02040502050505030304" pitchFamily="18" charset="0"/>
              </a:rPr>
              <a:t>5 </a:t>
            </a:r>
            <a:r>
              <a:rPr lang="ru-RU" b="0" i="1" dirty="0">
                <a:latin typeface="Palatino Linotype" panose="02040502050505030304" pitchFamily="18" charset="0"/>
              </a:rPr>
              <a:t>литров </a:t>
            </a:r>
            <a:endParaRPr lang="en-US" b="0" i="1" dirty="0">
              <a:latin typeface="Palatino Linotype" panose="020405020505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548680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Роял</a:t>
            </a:r>
            <a:r>
              <a:rPr lang="ru-RU" sz="40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, КС</a:t>
            </a:r>
            <a:endParaRPr lang="ru-RU" sz="4000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683945"/>
            <a:ext cx="813048" cy="5157192"/>
          </a:xfrm>
          <a:prstGeom prst="rect">
            <a:avLst/>
          </a:prstGeom>
          <a:solidFill>
            <a:srgbClr val="A71534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2"/>
          <a:stretch/>
        </p:blipFill>
        <p:spPr>
          <a:xfrm>
            <a:off x="1007275" y="2613393"/>
            <a:ext cx="3384376" cy="2556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76008" y="188640"/>
            <a:ext cx="2536152" cy="1080120"/>
          </a:xfrm>
          <a:prstGeom prst="rect">
            <a:avLst/>
          </a:prstGeom>
          <a:solidFill>
            <a:srgbClr val="A71534"/>
          </a:solidFill>
          <a:ln>
            <a:solidFill>
              <a:srgbClr val="AD3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39552" y="548680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Роял</a:t>
            </a:r>
            <a:r>
              <a:rPr lang="ru-RU" sz="40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, КС</a:t>
            </a:r>
            <a:endParaRPr lang="ru-RU" sz="4000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988840"/>
            <a:ext cx="4932040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               </a:t>
            </a:r>
            <a:r>
              <a:rPr lang="ru-RU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Назначение:</a:t>
            </a:r>
            <a:endParaRPr lang="ru-RU" sz="2400" b="1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r>
              <a:rPr lang="en-US" sz="2000" dirty="0" smtClean="0">
                <a:latin typeface="Palatino Linotype" panose="02040502050505030304" pitchFamily="18" charset="0"/>
              </a:rPr>
              <a:t>    </a:t>
            </a:r>
            <a:r>
              <a:rPr lang="ru-RU" sz="2000" dirty="0" smtClean="0">
                <a:latin typeface="Palatino Linotype" panose="02040502050505030304" pitchFamily="18" charset="0"/>
              </a:rPr>
              <a:t>Фунгицид </a:t>
            </a:r>
            <a:r>
              <a:rPr lang="ru-RU" sz="2000" dirty="0">
                <a:latin typeface="Palatino Linotype" panose="02040502050505030304" pitchFamily="18" charset="0"/>
              </a:rPr>
              <a:t>предназначен для предпосевного протравливания</a:t>
            </a:r>
          </a:p>
          <a:p>
            <a:r>
              <a:rPr lang="ru-RU" sz="2000" dirty="0">
                <a:latin typeface="Palatino Linotype" panose="02040502050505030304" pitchFamily="18" charset="0"/>
              </a:rPr>
              <a:t>против белой и серой гнили всходов, </a:t>
            </a:r>
            <a:r>
              <a:rPr lang="ru-RU" sz="2000" dirty="0" err="1">
                <a:latin typeface="Palatino Linotype" panose="02040502050505030304" pitchFamily="18" charset="0"/>
              </a:rPr>
              <a:t>фомопсиса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smtClean="0">
                <a:latin typeface="Palatino Linotype" panose="02040502050505030304" pitchFamily="18" charset="0"/>
              </a:rPr>
              <a:t>посевов подсолнечника</a:t>
            </a:r>
            <a:r>
              <a:rPr lang="ru-RU" sz="2000" dirty="0">
                <a:latin typeface="Palatino Linotype" panose="02040502050505030304" pitchFamily="18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9430" y="4221088"/>
            <a:ext cx="8172400" cy="21852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                           </a:t>
            </a:r>
            <a:r>
              <a:rPr lang="ru-RU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Преимущества:</a:t>
            </a:r>
            <a:endParaRPr lang="ru-RU" sz="2400" b="1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r>
              <a:rPr lang="ru-RU" dirty="0">
                <a:solidFill>
                  <a:srgbClr val="FFFFFF"/>
                </a:solidFill>
                <a:latin typeface="Palatino Linotype" panose="02040502050505030304" pitchFamily="18" charset="0"/>
              </a:rPr>
              <a:t> 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Подавляет основные болезни всходов подсолнечника.</a:t>
            </a:r>
          </a:p>
          <a:p>
            <a:r>
              <a:rPr lang="ru-RU" dirty="0">
                <a:solidFill>
                  <a:srgbClr val="FFFFFF"/>
                </a:solidFill>
                <a:latin typeface="Palatino Linotype" panose="02040502050505030304" pitchFamily="18" charset="0"/>
              </a:rPr>
              <a:t> 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Эффективен против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внутрисеменных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патогенов.</a:t>
            </a:r>
          </a:p>
          <a:p>
            <a:r>
              <a:rPr lang="ru-RU" dirty="0">
                <a:solidFill>
                  <a:srgbClr val="FFFFFF"/>
                </a:solidFill>
                <a:latin typeface="Palatino Linotype" panose="02040502050505030304" pitchFamily="18" charset="0"/>
              </a:rPr>
              <a:t> 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Обладает лечащим эффектом.</a:t>
            </a:r>
          </a:p>
          <a:p>
            <a:r>
              <a:rPr lang="ru-RU" dirty="0">
                <a:solidFill>
                  <a:srgbClr val="FFFFFF"/>
                </a:solidFill>
                <a:latin typeface="Palatino Linotype" panose="02040502050505030304" pitchFamily="18" charset="0"/>
              </a:rPr>
              <a:t> 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Улучшенная </a:t>
            </a:r>
            <a:r>
              <a:rPr lang="ru-RU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препаративная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 форма для качественной </a:t>
            </a:r>
            <a:r>
              <a:rPr lang="ru-RU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обработки 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семян.</a:t>
            </a:r>
          </a:p>
          <a:p>
            <a:r>
              <a:rPr lang="ru-RU" dirty="0">
                <a:solidFill>
                  <a:srgbClr val="FFFFFF"/>
                </a:solidFill>
                <a:latin typeface="Palatino Linotype" panose="02040502050505030304" pitchFamily="18" charset="0"/>
              </a:rPr>
              <a:t> </a:t>
            </a:r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Совместим в баковых смесях с инсектицидами, фунгицидами,</a:t>
            </a:r>
          </a:p>
          <a:p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</a:rPr>
              <a:t>регуляторами роста и микроудобрениями.</a:t>
            </a:r>
            <a:endParaRPr lang="ru-RU" sz="1900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36" y="1700808"/>
            <a:ext cx="813048" cy="5157192"/>
          </a:xfrm>
          <a:prstGeom prst="rect">
            <a:avLst/>
          </a:prstGeom>
          <a:solidFill>
            <a:srgbClr val="A71534"/>
          </a:solidFill>
          <a:ln>
            <a:solidFill>
              <a:srgbClr val="AD3944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33" y="1969638"/>
            <a:ext cx="2916000" cy="2187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76008" y="188640"/>
            <a:ext cx="2536152" cy="1080120"/>
          </a:xfrm>
          <a:prstGeom prst="rect">
            <a:avLst/>
          </a:prstGeom>
          <a:solidFill>
            <a:srgbClr val="A71534"/>
          </a:solidFill>
          <a:ln>
            <a:solidFill>
              <a:srgbClr val="DE32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15258" y="1755937"/>
            <a:ext cx="3565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latin typeface="Palatino Linotype" panose="02040502050505030304" pitchFamily="18" charset="0"/>
              </a:rPr>
              <a:t>Регламент применения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92" y="5272950"/>
            <a:ext cx="2160000" cy="121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23" y="5272950"/>
            <a:ext cx="1622411" cy="121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66" y="5272950"/>
            <a:ext cx="1288220" cy="1215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9552" y="548680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Роял</a:t>
            </a:r>
            <a:r>
              <a:rPr lang="ru-RU" sz="40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, КС</a:t>
            </a:r>
            <a:endParaRPr lang="ru-RU" sz="4000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36" y="1700808"/>
            <a:ext cx="813048" cy="5157192"/>
          </a:xfrm>
          <a:prstGeom prst="rect">
            <a:avLst/>
          </a:prstGeom>
          <a:solidFill>
            <a:srgbClr val="A71534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621442"/>
              </p:ext>
            </p:extLst>
          </p:nvPr>
        </p:nvGraphicFramePr>
        <p:xfrm>
          <a:off x="971600" y="2492896"/>
          <a:ext cx="8064896" cy="2058719"/>
        </p:xfrm>
        <a:graphic>
          <a:graphicData uri="http://schemas.openxmlformats.org/drawingml/2006/table">
            <a:tbl>
              <a:tblPr/>
              <a:tblGrid>
                <a:gridCol w="1584176"/>
                <a:gridCol w="1440160"/>
                <a:gridCol w="1142527"/>
                <a:gridCol w="2836864"/>
                <a:gridCol w="1061169"/>
              </a:tblGrid>
              <a:tr h="1084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Обрабатываемая культура</a:t>
                      </a:r>
                      <a:endParaRPr lang="ru-RU" sz="125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622" marR="61622" marT="61622" marB="616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1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Вредный объект</a:t>
                      </a:r>
                      <a:endParaRPr lang="ru-RU" sz="125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622" marR="61622" marT="61622" marB="616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1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Норма расхода препарата, л/т</a:t>
                      </a:r>
                      <a:endParaRPr lang="ru-RU" sz="125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622" marR="61622" marT="61622" marB="616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1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Способ, время обработки</a:t>
                      </a:r>
                      <a:endParaRPr lang="ru-RU" sz="125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622" marR="61622" marT="61622" marB="616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1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Срок ожидания (кратность обработок)</a:t>
                      </a:r>
                      <a:endParaRPr lang="ru-RU" sz="125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622" marR="61622" marT="61622" marB="616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1534"/>
                    </a:solidFill>
                  </a:tcPr>
                </a:tc>
              </a:tr>
              <a:tr h="974388">
                <a:tc>
                  <a:txBody>
                    <a:bodyPr/>
                    <a:lstStyle/>
                    <a:p>
                      <a:pPr algn="ctr"/>
                      <a:r>
                        <a:rPr lang="ru-RU" sz="125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Подсолнечник</a:t>
                      </a:r>
                    </a:p>
                  </a:txBody>
                  <a:tcPr marL="61622" marR="61622" marT="61622" marB="616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Белая и серая гнили всходов, </a:t>
                      </a:r>
                      <a:r>
                        <a:rPr lang="ru-RU" sz="1250" dirty="0" err="1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фомопсис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622" marR="61622" marT="61622" marB="616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</a:p>
                  </a:txBody>
                  <a:tcPr marL="61622" marR="61622" marT="61622" marB="616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Предпосевное</a:t>
                      </a:r>
                      <a:br>
                        <a:rPr lang="ru-RU" sz="125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lang="ru-RU" sz="125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протравливание семян.</a:t>
                      </a:r>
                    </a:p>
                    <a:p>
                      <a:pPr algn="ctr"/>
                      <a:r>
                        <a:rPr lang="ru-RU" sz="125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Расход рабочей жидкости </a:t>
                      </a:r>
                      <a:r>
                        <a:rPr lang="ru-RU" sz="125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—</a:t>
                      </a:r>
                      <a:r>
                        <a:rPr lang="ru-RU" sz="1250" baseline="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25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10 </a:t>
                      </a:r>
                      <a:r>
                        <a:rPr lang="ru-RU" sz="125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л/т</a:t>
                      </a:r>
                    </a:p>
                  </a:txBody>
                  <a:tcPr marL="61622" marR="61622" marT="61622" marB="616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endParaRPr lang="ru-RU" sz="12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endParaRPr lang="ru-RU" sz="12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r>
                        <a:rPr lang="ru-RU" sz="12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r>
                        <a:rPr lang="ru-RU" sz="125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(1) </a:t>
                      </a:r>
                      <a:endParaRPr lang="ru-RU" sz="12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59157" marR="59157" marT="29579" marB="295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 descr="http://allthecities.com/system/panoramas/pictures/000/389/247/original/original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18486" r="34900"/>
          <a:stretch/>
        </p:blipFill>
        <p:spPr bwMode="auto">
          <a:xfrm>
            <a:off x="1145488" y="4797152"/>
            <a:ext cx="1584000" cy="174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76008" y="188640"/>
            <a:ext cx="2536152" cy="1080120"/>
          </a:xfrm>
          <a:prstGeom prst="rect">
            <a:avLst/>
          </a:prstGeom>
          <a:solidFill>
            <a:srgbClr val="A71534"/>
          </a:solidFill>
          <a:ln>
            <a:solidFill>
              <a:srgbClr val="AD3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3071834" cy="1214446"/>
          </a:xfrm>
        </p:spPr>
        <p:txBody>
          <a:bodyPr>
            <a:normAutofit/>
          </a:bodyPr>
          <a:lstStyle/>
          <a:p>
            <a:r>
              <a:rPr lang="ru-RU" sz="32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3200" b="1" i="1" dirty="0" smtClean="0">
                <a:latin typeface="Palatino Linotype" panose="02040502050505030304" pitchFamily="18" charset="0"/>
              </a:rPr>
              <a:t>, ВР </a:t>
            </a:r>
            <a:endParaRPr lang="ru-RU" sz="28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355331" y="2121646"/>
            <a:ext cx="257332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i="1" dirty="0" err="1">
                <a:latin typeface="Palatino Linotype" panose="02040502050505030304" pitchFamily="18" charset="0"/>
              </a:rPr>
              <a:t>Глобал</a:t>
            </a:r>
            <a:r>
              <a:rPr lang="ru-RU" sz="3600" b="1" i="1" dirty="0">
                <a:latin typeface="Palatino Linotype" panose="02040502050505030304" pitchFamily="18" charset="0"/>
              </a:rPr>
              <a:t>, </a:t>
            </a:r>
            <a:r>
              <a:rPr lang="ru-RU" sz="3600" b="1" i="1" dirty="0" smtClean="0">
                <a:latin typeface="Palatino Linotype" panose="02040502050505030304" pitchFamily="18" charset="0"/>
              </a:rPr>
              <a:t>ВР</a:t>
            </a:r>
            <a:endParaRPr lang="ru-RU" sz="2800" b="1" i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12" descr="soya_f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0232" y="4077072"/>
            <a:ext cx="3168000" cy="253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40167" y="2855208"/>
            <a:ext cx="407739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Palatino Linotype" panose="02040502050505030304" pitchFamily="18" charset="0"/>
                <a:cs typeface="Arial" pitchFamily="34" charset="0"/>
              </a:rPr>
              <a:t>Послевсходовой гербицид для контроля однолетних и многолетних злаковых и двудольных сорняков в посевах сои и подсолнечника в том числе против заразихи.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36" y="172819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10" descr="8zo3in9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93217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5" r="14973" b="7212"/>
          <a:stretch/>
        </p:blipFill>
        <p:spPr>
          <a:xfrm>
            <a:off x="341306" y="1940828"/>
            <a:ext cx="4272427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79912" y="1997787"/>
            <a:ext cx="4107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Palatino Linotype" panose="02040502050505030304" pitchFamily="18" charset="0"/>
              </a:rPr>
              <a:t>Краткая характеристика:</a:t>
            </a:r>
            <a:endParaRPr lang="ru-RU" sz="2400" i="1" dirty="0">
              <a:latin typeface="Palatino Linotype" panose="02040502050505030304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953961" y="2694552"/>
            <a:ext cx="304638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err="1">
                <a:latin typeface="Palatino Linotype" panose="02040502050505030304" pitchFamily="18" charset="0"/>
              </a:rPr>
              <a:t>Препаративная</a:t>
            </a:r>
            <a:r>
              <a:rPr lang="ru-RU" b="1" dirty="0">
                <a:latin typeface="Palatino Linotype" panose="02040502050505030304" pitchFamily="18" charset="0"/>
              </a:rPr>
              <a:t> форма:</a:t>
            </a:r>
          </a:p>
          <a:p>
            <a:pPr>
              <a:lnSpc>
                <a:spcPct val="90000"/>
              </a:lnSpc>
            </a:pPr>
            <a:r>
              <a:rPr lang="ru-RU" b="0" dirty="0" smtClean="0">
                <a:latin typeface="Palatino Linotype" panose="02040502050505030304" pitchFamily="18" charset="0"/>
              </a:rPr>
              <a:t>  </a:t>
            </a:r>
            <a:r>
              <a:rPr lang="ru-RU" b="0" i="1" dirty="0" smtClean="0">
                <a:latin typeface="Palatino Linotype" panose="02040502050505030304" pitchFamily="18" charset="0"/>
              </a:rPr>
              <a:t>Водный </a:t>
            </a:r>
            <a:r>
              <a:rPr lang="ru-RU" b="0" i="1" dirty="0">
                <a:latin typeface="Palatino Linotype" panose="02040502050505030304" pitchFamily="18" charset="0"/>
              </a:rPr>
              <a:t>раствор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943692" y="3553597"/>
            <a:ext cx="3527425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Действующее вещество:</a:t>
            </a:r>
            <a:br>
              <a:rPr lang="ru-RU" b="1" dirty="0">
                <a:latin typeface="Palatino Linotype" panose="02040502050505030304" pitchFamily="18" charset="0"/>
              </a:rPr>
            </a:br>
            <a:r>
              <a:rPr lang="ru-RU" dirty="0" smtClean="0">
                <a:solidFill>
                  <a:srgbClr val="1C721A"/>
                </a:solidFill>
                <a:latin typeface="Palatino Linotype" panose="02040502050505030304" pitchFamily="18" charset="0"/>
              </a:rPr>
              <a:t>  </a:t>
            </a:r>
            <a:r>
              <a:rPr lang="ru-RU" b="0" i="1" dirty="0" err="1" smtClean="0">
                <a:latin typeface="Palatino Linotype" panose="02040502050505030304" pitchFamily="18" charset="0"/>
              </a:rPr>
              <a:t>Имазамокс</a:t>
            </a:r>
            <a:r>
              <a:rPr lang="ru-RU" b="0" i="1" dirty="0" smtClean="0">
                <a:latin typeface="Palatino Linotype" panose="02040502050505030304" pitchFamily="18" charset="0"/>
              </a:rPr>
              <a:t> </a:t>
            </a:r>
            <a:r>
              <a:rPr lang="ru-RU" b="0" i="1" dirty="0">
                <a:latin typeface="Palatino Linotype" panose="02040502050505030304" pitchFamily="18" charset="0"/>
              </a:rPr>
              <a:t>40 г/л</a:t>
            </a:r>
          </a:p>
          <a:p>
            <a:pPr>
              <a:lnSpc>
                <a:spcPct val="90000"/>
              </a:lnSpc>
            </a:pPr>
            <a:endParaRPr lang="ru-RU" sz="900" b="0" dirty="0"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Химический класс</a:t>
            </a:r>
            <a:r>
              <a:rPr lang="ru-RU" dirty="0">
                <a:solidFill>
                  <a:srgbClr val="1C721A"/>
                </a:solidFill>
                <a:latin typeface="Palatino Linotype" panose="02040502050505030304" pitchFamily="18" charset="0"/>
              </a:rPr>
              <a:t>: </a:t>
            </a:r>
          </a:p>
          <a:p>
            <a:pPr>
              <a:lnSpc>
                <a:spcPct val="90000"/>
              </a:lnSpc>
            </a:pPr>
            <a:r>
              <a:rPr lang="ru-RU" b="0" dirty="0" smtClean="0">
                <a:latin typeface="Palatino Linotype" panose="02040502050505030304" pitchFamily="18" charset="0"/>
              </a:rPr>
              <a:t>  </a:t>
            </a:r>
            <a:r>
              <a:rPr lang="ru-RU" b="0" i="1" dirty="0" err="1" smtClean="0">
                <a:latin typeface="Palatino Linotype" panose="02040502050505030304" pitchFamily="18" charset="0"/>
              </a:rPr>
              <a:t>Имидазолиноны</a:t>
            </a:r>
            <a:endParaRPr lang="ru-RU" b="0" i="1" dirty="0">
              <a:latin typeface="Palatino Linotype" panose="02040502050505030304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43692" y="4966123"/>
            <a:ext cx="37433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Механизм действия:</a:t>
            </a:r>
            <a:r>
              <a:rPr lang="ru-RU" dirty="0">
                <a:solidFill>
                  <a:srgbClr val="1C721A"/>
                </a:solidFill>
                <a:latin typeface="Palatino Linotype" panose="02040502050505030304" pitchFamily="18" charset="0"/>
              </a:rPr>
              <a:t/>
            </a:r>
            <a:br>
              <a:rPr lang="ru-RU" dirty="0">
                <a:solidFill>
                  <a:srgbClr val="1C721A"/>
                </a:solidFill>
                <a:latin typeface="Palatino Linotype" panose="02040502050505030304" pitchFamily="18" charset="0"/>
              </a:rPr>
            </a:br>
            <a:r>
              <a:rPr lang="en-US" dirty="0" smtClean="0">
                <a:solidFill>
                  <a:srgbClr val="1C721A"/>
                </a:solidFill>
                <a:latin typeface="Palatino Linotype" panose="02040502050505030304" pitchFamily="18" charset="0"/>
              </a:rPr>
              <a:t> </a:t>
            </a:r>
            <a:r>
              <a:rPr lang="en-US" i="1" dirty="0" smtClean="0">
                <a:latin typeface="Palatino Linotype" panose="02040502050505030304" pitchFamily="18" charset="0"/>
              </a:rPr>
              <a:t>c</a:t>
            </a:r>
            <a:r>
              <a:rPr lang="ru-RU" b="0" i="1" dirty="0" err="1" smtClean="0">
                <a:latin typeface="Palatino Linotype" panose="02040502050505030304" pitchFamily="18" charset="0"/>
              </a:rPr>
              <a:t>истемный</a:t>
            </a:r>
            <a:r>
              <a:rPr lang="ru-RU" b="0" i="1" dirty="0" smtClean="0">
                <a:latin typeface="Palatino Linotype" panose="02040502050505030304" pitchFamily="18" charset="0"/>
              </a:rPr>
              <a:t> </a:t>
            </a:r>
            <a:r>
              <a:rPr lang="ru-RU" b="0" i="1" dirty="0">
                <a:latin typeface="Palatino Linotype" panose="02040502050505030304" pitchFamily="18" charset="0"/>
              </a:rPr>
              <a:t>гербицид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885790" y="5781285"/>
            <a:ext cx="280828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>
              <a:lnSpc>
                <a:spcPct val="12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Упаковка</a:t>
            </a:r>
            <a:r>
              <a:rPr lang="ru-RU" b="1" dirty="0" smtClean="0">
                <a:latin typeface="Palatino Linotype" panose="02040502050505030304" pitchFamily="18" charset="0"/>
              </a:rPr>
              <a:t>:</a:t>
            </a:r>
            <a:endParaRPr lang="en-US" b="1" dirty="0" smtClean="0">
              <a:latin typeface="Palatino Linotype" panose="02040502050505030304" pitchFamily="18" charset="0"/>
            </a:endParaRPr>
          </a:p>
          <a:p>
            <a:pPr indent="180975"/>
            <a:r>
              <a:rPr lang="ru-RU" b="0" dirty="0" smtClean="0">
                <a:latin typeface="Palatino Linotype" panose="02040502050505030304" pitchFamily="18" charset="0"/>
              </a:rPr>
              <a:t> </a:t>
            </a:r>
            <a:r>
              <a:rPr lang="ru-RU" i="1" dirty="0" smtClean="0">
                <a:latin typeface="Palatino Linotype" panose="02040502050505030304" pitchFamily="18" charset="0"/>
              </a:rPr>
              <a:t>к</a:t>
            </a:r>
            <a:r>
              <a:rPr lang="ru-RU" b="0" i="1" dirty="0" smtClean="0">
                <a:latin typeface="Palatino Linotype" panose="02040502050505030304" pitchFamily="18" charset="0"/>
              </a:rPr>
              <a:t>анистра</a:t>
            </a:r>
            <a:r>
              <a:rPr lang="ru-RU" i="1" dirty="0">
                <a:latin typeface="Palatino Linotype" panose="02040502050505030304" pitchFamily="18" charset="0"/>
              </a:rPr>
              <a:t> </a:t>
            </a:r>
            <a:r>
              <a:rPr lang="ru-RU" b="0" i="1" dirty="0" smtClean="0">
                <a:latin typeface="Palatino Linotype" panose="02040502050505030304" pitchFamily="18" charset="0"/>
              </a:rPr>
              <a:t>5 </a:t>
            </a:r>
            <a:r>
              <a:rPr lang="ru-RU" b="0" i="1" dirty="0">
                <a:latin typeface="Palatino Linotype" panose="02040502050505030304" pitchFamily="18" charset="0"/>
              </a:rPr>
              <a:t>литров </a:t>
            </a:r>
            <a:endParaRPr lang="en-US" b="0" i="1" dirty="0">
              <a:latin typeface="Palatino Linotype" panose="02040502050505030304" pitchFamily="18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3071834" cy="1214446"/>
          </a:xfrm>
        </p:spPr>
        <p:txBody>
          <a:bodyPr>
            <a:normAutofit/>
          </a:bodyPr>
          <a:lstStyle/>
          <a:p>
            <a:r>
              <a:rPr lang="ru-RU" sz="32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3200" b="1" i="1" dirty="0" smtClean="0">
                <a:latin typeface="Palatino Linotype" panose="02040502050505030304" pitchFamily="18" charset="0"/>
              </a:rPr>
              <a:t>, ВР </a:t>
            </a:r>
            <a:endParaRPr lang="ru-RU" sz="28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4000" r="24667" b="11333"/>
          <a:stretch/>
        </p:blipFill>
        <p:spPr>
          <a:xfrm>
            <a:off x="7717980" y="4652526"/>
            <a:ext cx="1152000" cy="179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536" y="1700808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8" name="Picture 10" descr="8zo3in9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85107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0"/>
          <a:stretch/>
        </p:blipFill>
        <p:spPr>
          <a:xfrm>
            <a:off x="302404" y="2653755"/>
            <a:ext cx="4341604" cy="35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47864" y="1845954"/>
            <a:ext cx="2880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Palatino Linotype" panose="02040502050505030304" pitchFamily="18" charset="0"/>
              </a:rPr>
              <a:t>Преимущества:</a:t>
            </a:r>
            <a:endParaRPr lang="ru-RU" sz="2800" i="1" dirty="0">
              <a:latin typeface="Palatino Linotype" panose="0204050205050503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3071834" cy="1214446"/>
          </a:xfrm>
        </p:spPr>
        <p:txBody>
          <a:bodyPr>
            <a:normAutofit/>
          </a:bodyPr>
          <a:lstStyle/>
          <a:p>
            <a:r>
              <a:rPr lang="ru-RU" sz="32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3200" b="1" i="1" dirty="0" smtClean="0">
                <a:latin typeface="Palatino Linotype" panose="02040502050505030304" pitchFamily="18" charset="0"/>
              </a:rPr>
              <a:t>, ВР </a:t>
            </a:r>
            <a:endParaRPr lang="ru-RU" sz="28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7682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0" y="2636912"/>
            <a:ext cx="9034711" cy="3744416"/>
          </a:xfrm>
          <a:solidFill>
            <a:schemeClr val="bg1"/>
          </a:solidFill>
        </p:spPr>
        <p:txBody>
          <a:bodyPr>
            <a:noAutofit/>
          </a:bodyPr>
          <a:lstStyle/>
          <a:p>
            <a:pPr indent="266700">
              <a:lnSpc>
                <a:spcPct val="120000"/>
              </a:lnSpc>
              <a:buFontTx/>
              <a:buChar char="•"/>
            </a:pPr>
            <a:r>
              <a:rPr lang="ru-RU" sz="1800" b="1" i="1" dirty="0" smtClean="0">
                <a:latin typeface="Palatino Linotype" panose="02040502050505030304" pitchFamily="18" charset="0"/>
              </a:rPr>
              <a:t>Максимально  широкий  спектр  уничтожения  злаковых  и  двудольных  сорняков,  в  том  числе  всех  рас  заразихи.</a:t>
            </a:r>
          </a:p>
          <a:p>
            <a:pPr indent="266700">
              <a:lnSpc>
                <a:spcPct val="120000"/>
              </a:lnSpc>
              <a:buFontTx/>
              <a:buChar char="•"/>
            </a:pPr>
            <a:r>
              <a:rPr lang="ru-RU" sz="1800" b="1" i="1" dirty="0" smtClean="0">
                <a:latin typeface="Palatino Linotype" panose="02040502050505030304" pitchFamily="18" charset="0"/>
              </a:rPr>
              <a:t>Новый  стандарт  защиты  ИМИ – подсолнечника.</a:t>
            </a:r>
          </a:p>
          <a:p>
            <a:pPr indent="266700">
              <a:lnSpc>
                <a:spcPct val="120000"/>
              </a:lnSpc>
              <a:buFontTx/>
              <a:buChar char="•"/>
            </a:pPr>
            <a:r>
              <a:rPr lang="ru-RU" sz="1800" b="1" i="1" dirty="0" smtClean="0">
                <a:latin typeface="Palatino Linotype" panose="02040502050505030304" pitchFamily="18" charset="0"/>
              </a:rPr>
              <a:t>Большой  эффект – меньше последствий.</a:t>
            </a:r>
          </a:p>
          <a:p>
            <a:pPr indent="266700">
              <a:lnSpc>
                <a:spcPct val="120000"/>
              </a:lnSpc>
              <a:buFontTx/>
              <a:buChar char="•"/>
            </a:pPr>
            <a:r>
              <a:rPr lang="ru-RU" sz="1800" b="1" i="1" dirty="0" smtClean="0">
                <a:latin typeface="Palatino Linotype" panose="02040502050505030304" pitchFamily="18" charset="0"/>
              </a:rPr>
              <a:t>Обладает  как  контактным,  так  и  почвенным  действием.</a:t>
            </a:r>
          </a:p>
          <a:p>
            <a:pPr indent="266700">
              <a:lnSpc>
                <a:spcPct val="120000"/>
              </a:lnSpc>
              <a:buFontTx/>
              <a:buChar char="•"/>
            </a:pPr>
            <a:r>
              <a:rPr lang="ru-RU" sz="1800" b="1" i="1" dirty="0" smtClean="0">
                <a:latin typeface="Palatino Linotype" panose="02040502050505030304" pitchFamily="18" charset="0"/>
              </a:rPr>
              <a:t>Высокая  избирательность  по  отношению  к  культурным  растениям.</a:t>
            </a:r>
          </a:p>
          <a:p>
            <a:pPr indent="266700">
              <a:lnSpc>
                <a:spcPct val="120000"/>
              </a:lnSpc>
              <a:buFontTx/>
              <a:buChar char="•"/>
            </a:pPr>
            <a:r>
              <a:rPr lang="ru-RU" sz="1800" b="1" i="1" dirty="0" smtClean="0">
                <a:latin typeface="Palatino Linotype" panose="02040502050505030304" pitchFamily="18" charset="0"/>
              </a:rPr>
              <a:t>Воздействует  на  ферменты,  имеющиеся  только  у  растений,  а  поэтому  практически  безвреден  для  животных  и  человека.</a:t>
            </a:r>
          </a:p>
          <a:p>
            <a:pPr indent="266700">
              <a:lnSpc>
                <a:spcPct val="120000"/>
              </a:lnSpc>
              <a:buFontTx/>
              <a:buChar char="•"/>
            </a:pPr>
            <a:r>
              <a:rPr lang="ru-RU" sz="1800" b="1" i="1" dirty="0" smtClean="0">
                <a:latin typeface="Palatino Linotype" panose="02040502050505030304" pitchFamily="18" charset="0"/>
              </a:rPr>
              <a:t>Совместим в баковых смесях с инсектицидами, фунгицидами регуляторами роста и  микроудобрениями.</a:t>
            </a:r>
          </a:p>
          <a:p>
            <a:pPr>
              <a:buNone/>
            </a:pPr>
            <a:endParaRPr lang="ru-RU" sz="1800" i="1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10" descr="8zo3in9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28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43"/>
            <a:ext cx="9144000" cy="6858000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059832" y="1916832"/>
            <a:ext cx="3886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Arial" pitchFamily="34" charset="0"/>
              </a:rPr>
              <a:t>Регламент</a:t>
            </a:r>
            <a:r>
              <a:rPr kumimoji="0" lang="ru-RU" sz="26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Arial" pitchFamily="34" charset="0"/>
              </a:rPr>
              <a:t> применения</a:t>
            </a:r>
            <a:endParaRPr kumimoji="0" lang="ru-RU" sz="26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anose="02040502050505030304" pitchFamily="18" charset="0"/>
              <a:ea typeface="+mj-ea"/>
              <a:cs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3071834" cy="1214446"/>
          </a:xfrm>
        </p:spPr>
        <p:txBody>
          <a:bodyPr>
            <a:normAutofit/>
          </a:bodyPr>
          <a:lstStyle/>
          <a:p>
            <a:r>
              <a:rPr lang="ru-RU" sz="32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3200" b="1" i="1" dirty="0" smtClean="0">
                <a:latin typeface="Palatino Linotype" panose="02040502050505030304" pitchFamily="18" charset="0"/>
              </a:rPr>
              <a:t>, ВР </a:t>
            </a:r>
            <a:endParaRPr lang="ru-RU" sz="28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36" y="172819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7" name="Group 6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0975826"/>
              </p:ext>
            </p:extLst>
          </p:nvPr>
        </p:nvGraphicFramePr>
        <p:xfrm>
          <a:off x="53450" y="2636912"/>
          <a:ext cx="9037099" cy="3840480"/>
        </p:xfrm>
        <a:graphic>
          <a:graphicData uri="http://schemas.openxmlformats.org/drawingml/2006/table">
            <a:tbl>
              <a:tblPr/>
              <a:tblGrid>
                <a:gridCol w="1422206"/>
                <a:gridCol w="936104"/>
                <a:gridCol w="1224136"/>
                <a:gridCol w="1080120"/>
                <a:gridCol w="4374533"/>
              </a:tblGrid>
              <a:tr h="1017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  <a:cs typeface="Times New Roman" pitchFamily="18" charset="0"/>
                        </a:rPr>
                        <a:t>Норма расхода,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  <a:cs typeface="Times New Roman" pitchFamily="18" charset="0"/>
                        </a:rPr>
                        <a:t>лит/га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  <a:cs typeface="Arial" charset="0"/>
                        </a:rPr>
                        <a:t>Вредный объект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  <a:cs typeface="Arial" charset="0"/>
                        </a:rPr>
                        <a:t>Норма расхода рабочей жидкости л/га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  <a:cs typeface="Arial" charset="0"/>
                        </a:rPr>
                        <a:t>Способ, время, особенности применения препарата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951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Times New Roman" pitchFamily="18" charset="0"/>
                        </a:rPr>
                        <a:t>Соя, горох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Times New Roman" pitchFamily="18" charset="0"/>
                        </a:rPr>
                        <a:t>0,75-1,0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Times New Roman" pitchFamily="18" charset="0"/>
                        </a:rPr>
                        <a:t>Двудольные и однолетние злаковые сорняки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Arial" charset="0"/>
                        </a:rPr>
                        <a:t>200-300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Arial" charset="0"/>
                        </a:rPr>
                        <a:t>Опрыскивание посевов в ранние фазы роста сорняков (1-3 настоящих листьев) и 1-3 настоящих листьев культуры. На следующий год можно высевать все культуры, кроме сахарной свеклы (безопасный интервал между применением гербицида и посевом свеклы – 16 месяцев).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51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Times New Roman" pitchFamily="18" charset="0"/>
                        </a:rPr>
                        <a:t>Подсолнечник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Arial" charset="0"/>
                        </a:rPr>
                        <a:t>1,0 -1,5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Times New Roman" pitchFamily="18" charset="0"/>
                        </a:rPr>
                        <a:t>Двудольные и однолетние злаковые сорняки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Arial" charset="0"/>
                        </a:rPr>
                        <a:t>200 - 300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cs typeface="Arial" charset="0"/>
                        </a:rPr>
                        <a:t>Опрыскивание посевов в ранние фазы роста сорняков (2-4 настоящих листьев) и 4-5 настоящих листьев культуры.  Ограничение по севообороту: можно высевать пшеницу, рожь не ранее, чем через 4 – месяца; люцерну,  сою, ячмень, овес, кукурузу, горох, (через 9 месяцев). Сахарную  и столовую свеклу, рапс – через 16 месяцев.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10" descr="8zo3in9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44256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8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3071834" cy="1214446"/>
          </a:xfrm>
        </p:spPr>
        <p:txBody>
          <a:bodyPr>
            <a:normAutofit/>
          </a:bodyPr>
          <a:lstStyle/>
          <a:p>
            <a:r>
              <a:rPr lang="ru-RU" sz="32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3200" b="1" i="1" dirty="0" smtClean="0">
                <a:latin typeface="Palatino Linotype" panose="02040502050505030304" pitchFamily="18" charset="0"/>
              </a:rPr>
              <a:t>, ВР </a:t>
            </a:r>
            <a:endParaRPr lang="ru-RU" sz="28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36" y="172819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10" descr="8zo3in9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44256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21060" y="5375582"/>
            <a:ext cx="4455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Глобал</a:t>
            </a:r>
            <a:r>
              <a:rPr lang="ru-RU" sz="2000" dirty="0" smtClean="0"/>
              <a:t>, ВР 1,0 л/га</a:t>
            </a:r>
          </a:p>
          <a:p>
            <a:pPr algn="ctr"/>
            <a:r>
              <a:rPr lang="ru-RU" sz="2000" dirty="0" smtClean="0"/>
              <a:t>АО </a:t>
            </a:r>
            <a:r>
              <a:rPr lang="ru-RU" sz="2000" dirty="0"/>
              <a:t>«Кубань» </a:t>
            </a:r>
            <a:r>
              <a:rPr lang="ru-RU" sz="2000" dirty="0" smtClean="0"/>
              <a:t>Краснодарский край  </a:t>
            </a:r>
            <a:r>
              <a:rPr lang="ru-RU" sz="2000" dirty="0" err="1" smtClean="0"/>
              <a:t>Усть-Лабинский</a:t>
            </a:r>
            <a:r>
              <a:rPr lang="ru-RU" sz="2000" dirty="0" smtClean="0"/>
              <a:t> район  2017 года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3200"/>
            <a:ext cx="4914000" cy="3276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53200"/>
            <a:ext cx="3542400" cy="2361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67800"/>
            <a:ext cx="3542400" cy="23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3071834" cy="1214446"/>
          </a:xfrm>
        </p:spPr>
        <p:txBody>
          <a:bodyPr>
            <a:normAutofit/>
          </a:bodyPr>
          <a:lstStyle/>
          <a:p>
            <a:r>
              <a:rPr lang="ru-RU" sz="32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3200" b="1" i="1" dirty="0" smtClean="0">
                <a:latin typeface="Palatino Linotype" panose="02040502050505030304" pitchFamily="18" charset="0"/>
              </a:rPr>
              <a:t>, ВР </a:t>
            </a:r>
            <a:endParaRPr lang="ru-RU" sz="28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36" y="172819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10" descr="8zo3in9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44256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26407"/>
            <a:ext cx="5424000" cy="406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72" y="1726407"/>
            <a:ext cx="3051000" cy="406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771" y="5921662"/>
            <a:ext cx="827470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dirty="0" err="1" smtClean="0"/>
              <a:t>Глобал,ВР</a:t>
            </a:r>
            <a:r>
              <a:rPr lang="ru-RU" sz="2000" dirty="0" smtClean="0"/>
              <a:t> 1,0 л/га</a:t>
            </a:r>
          </a:p>
          <a:p>
            <a:pPr algn="ctr"/>
            <a:r>
              <a:rPr lang="ru-RU" sz="2000" dirty="0" smtClean="0"/>
              <a:t>АО </a:t>
            </a:r>
            <a:r>
              <a:rPr lang="ru-RU" sz="2000" dirty="0"/>
              <a:t>«Кубань» </a:t>
            </a:r>
            <a:r>
              <a:rPr lang="ru-RU" sz="2000" dirty="0" smtClean="0"/>
              <a:t>Краснодарский край  </a:t>
            </a:r>
            <a:r>
              <a:rPr lang="ru-RU" sz="2000" dirty="0" err="1" smtClean="0"/>
              <a:t>Усть-Лабинский</a:t>
            </a:r>
            <a:r>
              <a:rPr lang="ru-RU" sz="2000" dirty="0" smtClean="0"/>
              <a:t> район  17.07.2018 года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1"/>
          <a:stretch/>
        </p:blipFill>
        <p:spPr>
          <a:xfrm>
            <a:off x="14536" y="1737264"/>
            <a:ext cx="5565576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15" y="-12179"/>
            <a:ext cx="4138722" cy="358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ый треугольник 26"/>
          <p:cNvSpPr/>
          <p:nvPr/>
        </p:nvSpPr>
        <p:spPr>
          <a:xfrm rot="20468187">
            <a:off x="6243023" y="2412367"/>
            <a:ext cx="2738143" cy="157933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32" y="3293614"/>
            <a:ext cx="4161905" cy="356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562" y="-387423"/>
            <a:ext cx="5080026" cy="723589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3600" b="1" u="sng" dirty="0" smtClean="0">
              <a:solidFill>
                <a:srgbClr val="AD3944"/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ru-RU" sz="36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FuturisXC" pitchFamily="82" charset="0"/>
              <a:cs typeface="Times New Roman"/>
            </a:endParaRPr>
          </a:p>
          <a:p>
            <a:pPr marL="0" indent="0" algn="ctr">
              <a:buNone/>
            </a:pPr>
            <a:r>
              <a:rPr lang="en-US" sz="44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FuturisXC" pitchFamily="82" charset="0"/>
                <a:cs typeface="Times New Roman"/>
              </a:rPr>
              <a:t>Zemlyakoff</a:t>
            </a:r>
            <a:r>
              <a:rPr lang="en-US" sz="4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uturisXC" pitchFamily="82" charset="0"/>
                <a:cs typeface="Times New Roman"/>
              </a:rPr>
              <a:t> </a:t>
            </a:r>
            <a:r>
              <a:rPr lang="ru-RU" sz="3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endParaRPr lang="ru-RU" sz="1600" b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AD3944"/>
                </a:solidFill>
                <a:latin typeface="AGOpus" pitchFamily="82" charset="0"/>
                <a:cs typeface="Times New Roman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это международная компания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,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занимающаяся разработкой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,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регистрацией, производством и реализацией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химических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средств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защиты растений 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GOpus" pitchFamily="82" charset="0"/>
              <a:cs typeface="Times New Roman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начиная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  <a:cs typeface="Times New Roman"/>
              </a:rPr>
              <a:t>с 2007 года. 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GOpus" pitchFamily="82" charset="0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284" y="4527531"/>
            <a:ext cx="5009832" cy="191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AD3944"/>
                </a:solidFill>
                <a:latin typeface="AGOpus" pitchFamily="82" charset="0"/>
                <a:cs typeface="Times New Roman"/>
              </a:rPr>
              <a:t>Благодаря новейшим технологиям </a:t>
            </a:r>
            <a:endParaRPr lang="ru-RU" sz="2000" b="1" i="1" dirty="0" smtClean="0">
              <a:solidFill>
                <a:srgbClr val="AD3944"/>
              </a:solidFill>
              <a:latin typeface="AGOpus" pitchFamily="82" charset="0"/>
              <a:cs typeface="Times New Roman"/>
            </a:endParaRPr>
          </a:p>
          <a:p>
            <a:pPr algn="ctr"/>
            <a:r>
              <a:rPr lang="ru-RU" sz="2000" b="1" i="1" dirty="0" smtClean="0">
                <a:solidFill>
                  <a:srgbClr val="AD3944"/>
                </a:solidFill>
                <a:latin typeface="AGOpus" pitchFamily="82" charset="0"/>
                <a:cs typeface="Times New Roman"/>
              </a:rPr>
              <a:t>и </a:t>
            </a:r>
            <a:r>
              <a:rPr lang="ru-RU" sz="2000" b="1" i="1" dirty="0">
                <a:solidFill>
                  <a:srgbClr val="AD3944"/>
                </a:solidFill>
                <a:latin typeface="AGOpus" pitchFamily="82" charset="0"/>
                <a:cs typeface="Times New Roman"/>
              </a:rPr>
              <a:t>профессиональному менеджменту, компания динамично развивается и совершенствуется</a:t>
            </a:r>
            <a:r>
              <a:rPr lang="ru-RU" sz="2000" b="1" i="1" dirty="0" smtClean="0">
                <a:solidFill>
                  <a:srgbClr val="AD3944"/>
                </a:solidFill>
                <a:latin typeface="AGOpus" pitchFamily="82" charset="0"/>
                <a:cs typeface="Times New Roman"/>
              </a:rPr>
              <a:t>.</a:t>
            </a:r>
            <a:endParaRPr lang="ru-RU" sz="2000" i="1" dirty="0">
              <a:solidFill>
                <a:srgbClr val="AD3944"/>
              </a:solidFill>
              <a:latin typeface="Times New Roman"/>
              <a:cs typeface="Times New Roman"/>
            </a:endParaRPr>
          </a:p>
          <a:p>
            <a:pPr algn="ctr"/>
            <a:endParaRPr lang="ru-RU" sz="2000" dirty="0"/>
          </a:p>
        </p:txBody>
      </p:sp>
      <p:sp>
        <p:nvSpPr>
          <p:cNvPr id="24" name="Прямоугольный треугольник 23"/>
          <p:cNvSpPr/>
          <p:nvPr/>
        </p:nvSpPr>
        <p:spPr>
          <a:xfrm rot="17160386">
            <a:off x="5121100" y="2927744"/>
            <a:ext cx="1131136" cy="109581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иагональная полоса 25"/>
          <p:cNvSpPr/>
          <p:nvPr/>
        </p:nvSpPr>
        <p:spPr>
          <a:xfrm rot="4077581">
            <a:off x="4857363" y="3134338"/>
            <a:ext cx="1555066" cy="1548783"/>
          </a:xfrm>
          <a:prstGeom prst="diagStripe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Диагональная полоса 27"/>
          <p:cNvSpPr/>
          <p:nvPr/>
        </p:nvSpPr>
        <p:spPr>
          <a:xfrm rot="4077581">
            <a:off x="4876698" y="3376592"/>
            <a:ext cx="601349" cy="1064274"/>
          </a:xfrm>
          <a:prstGeom prst="diagStripe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 rot="20479788">
            <a:off x="6375714" y="2481393"/>
            <a:ext cx="2616358" cy="149163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иагональная полоса 9"/>
          <p:cNvSpPr/>
          <p:nvPr/>
        </p:nvSpPr>
        <p:spPr>
          <a:xfrm rot="12384091">
            <a:off x="4888097" y="2629000"/>
            <a:ext cx="2203564" cy="1868051"/>
          </a:xfrm>
          <a:prstGeom prst="diagStripe">
            <a:avLst>
              <a:gd name="adj" fmla="val 3586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Блок-схема: решение 11"/>
          <p:cNvSpPr/>
          <p:nvPr/>
        </p:nvSpPr>
        <p:spPr>
          <a:xfrm rot="9638652">
            <a:off x="5949947" y="3857964"/>
            <a:ext cx="3329737" cy="326887"/>
          </a:xfrm>
          <a:prstGeom prst="flowChartDecision">
            <a:avLst/>
          </a:prstGeom>
          <a:solidFill>
            <a:srgbClr val="AD3944"/>
          </a:solidFill>
          <a:ln>
            <a:solidFill>
              <a:srgbClr val="B13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Изображение 8" descr="LOGO3.tiff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67" y="3220112"/>
            <a:ext cx="2443825" cy="568928"/>
          </a:xfrm>
          <a:prstGeom prst="rect">
            <a:avLst/>
          </a:prstGeom>
        </p:spPr>
      </p:pic>
      <p:sp>
        <p:nvSpPr>
          <p:cNvPr id="14" name="Прямоугольный треугольник 13"/>
          <p:cNvSpPr/>
          <p:nvPr/>
        </p:nvSpPr>
        <p:spPr>
          <a:xfrm rot="10800000">
            <a:off x="-34911" y="0"/>
            <a:ext cx="5080026" cy="615054"/>
          </a:xfrm>
          <a:prstGeom prst="rtTriangle">
            <a:avLst/>
          </a:prstGeom>
          <a:solidFill>
            <a:srgbClr val="AD3944"/>
          </a:solidFill>
          <a:ln>
            <a:solidFill>
              <a:srgbClr val="B13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ый треугольник 30"/>
          <p:cNvSpPr/>
          <p:nvPr/>
        </p:nvSpPr>
        <p:spPr>
          <a:xfrm>
            <a:off x="-11410" y="6233420"/>
            <a:ext cx="5080026" cy="615054"/>
          </a:xfrm>
          <a:prstGeom prst="rtTriangle">
            <a:avLst/>
          </a:prstGeom>
          <a:solidFill>
            <a:srgbClr val="AD3944"/>
          </a:solidFill>
          <a:ln>
            <a:solidFill>
              <a:srgbClr val="B13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587682" y="2075028"/>
            <a:ext cx="424847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3200" b="1" i="1" dirty="0" smtClean="0">
                <a:latin typeface="Palatino Linotype" panose="02040502050505030304" pitchFamily="18" charset="0"/>
              </a:rPr>
              <a:t> Плюс, ВК</a:t>
            </a:r>
            <a:endParaRPr lang="ru-RU" sz="24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73731" y="2852936"/>
            <a:ext cx="3762423" cy="3046988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>
            <a:spAutoFit/>
          </a:bodyPr>
          <a:lstStyle/>
          <a:p>
            <a:pPr algn="ctr"/>
            <a:r>
              <a:rPr lang="ru-RU" sz="2400" i="1" dirty="0">
                <a:latin typeface="+mn-lt"/>
              </a:rPr>
              <a:t>Гербицид для борьбы с однолетними и многолетними двудольными и злаковыми сорняками в посевах подсолнечника и рапса, устойчивых к </a:t>
            </a:r>
            <a:r>
              <a:rPr lang="ru-RU" sz="2400" i="1" dirty="0" err="1">
                <a:latin typeface="+mn-lt"/>
              </a:rPr>
              <a:t>имидозолинам</a:t>
            </a:r>
            <a:endParaRPr lang="ru-RU" sz="2800" i="1" dirty="0">
              <a:latin typeface="+mn-lt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426866"/>
            <a:ext cx="3071834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2800" b="1" i="1" dirty="0" smtClean="0">
                <a:latin typeface="Palatino Linotype" panose="02040502050505030304" pitchFamily="18" charset="0"/>
              </a:rPr>
              <a:t> Плюс, ВК </a:t>
            </a:r>
            <a:r>
              <a:rPr lang="en-US" sz="2800" b="1" i="1" dirty="0" smtClean="0">
                <a:latin typeface="Palatino Linotype" panose="02040502050505030304" pitchFamily="18" charset="0"/>
              </a:rPr>
              <a:t/>
            </a:r>
            <a:br>
              <a:rPr lang="en-US" sz="2800" b="1" i="1" dirty="0" smtClean="0">
                <a:latin typeface="Palatino Linotype" panose="02040502050505030304" pitchFamily="18" charset="0"/>
              </a:rPr>
            </a:br>
            <a:endParaRPr lang="ru-RU" sz="24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36" y="172819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10" descr="8zo3in9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8"/>
          <a:stretch/>
        </p:blipFill>
        <p:spPr>
          <a:xfrm>
            <a:off x="403386" y="2132856"/>
            <a:ext cx="4392488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4692" y="1895466"/>
            <a:ext cx="4804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Palatino Linotype" panose="02040502050505030304" pitchFamily="18" charset="0"/>
              </a:rPr>
              <a:t>Краткая характеристика:</a:t>
            </a:r>
            <a:endParaRPr lang="ru-RU" sz="2800" i="1" dirty="0">
              <a:latin typeface="Palatino Linotype" panose="0204050205050503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19015" y="2591025"/>
            <a:ext cx="3960440" cy="632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900" b="1" dirty="0" err="1">
                <a:latin typeface="+mn-lt"/>
              </a:rPr>
              <a:t>Препаративная</a:t>
            </a:r>
            <a:r>
              <a:rPr lang="ru-RU" sz="1900" b="1" dirty="0">
                <a:latin typeface="+mn-lt"/>
              </a:rPr>
              <a:t> форма:</a:t>
            </a:r>
          </a:p>
          <a:p>
            <a:pPr>
              <a:lnSpc>
                <a:spcPct val="90000"/>
              </a:lnSpc>
            </a:pPr>
            <a:r>
              <a:rPr lang="ru-RU" sz="1900" dirty="0">
                <a:latin typeface="+mn-lt"/>
              </a:rPr>
              <a:t> </a:t>
            </a:r>
            <a:r>
              <a:rPr lang="ru-RU" sz="2000" i="1" dirty="0" smtClean="0">
                <a:latin typeface="+mn-lt"/>
              </a:rPr>
              <a:t>водорастворимый концентрат</a:t>
            </a:r>
            <a:endParaRPr lang="ru-RU" sz="1900" b="0" i="1" dirty="0">
              <a:latin typeface="+mn-lt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135282" y="3408637"/>
            <a:ext cx="2668856" cy="1338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latin typeface="+mn-lt"/>
              </a:rPr>
              <a:t>Действующее вещество:</a:t>
            </a:r>
            <a:br>
              <a:rPr lang="ru-RU" b="1" dirty="0">
                <a:latin typeface="+mn-lt"/>
              </a:rPr>
            </a:br>
            <a:r>
              <a:rPr lang="ru-RU" dirty="0" smtClean="0">
                <a:solidFill>
                  <a:srgbClr val="1C721A"/>
                </a:solidFill>
                <a:latin typeface="+mn-lt"/>
              </a:rPr>
              <a:t>     </a:t>
            </a:r>
            <a:r>
              <a:rPr lang="ru-RU" b="0" i="1" dirty="0" err="1" smtClean="0">
                <a:latin typeface="+mn-lt"/>
              </a:rPr>
              <a:t>Имазамокс</a:t>
            </a:r>
            <a:r>
              <a:rPr lang="ru-RU" b="0" i="1" dirty="0" smtClean="0">
                <a:latin typeface="+mn-lt"/>
              </a:rPr>
              <a:t>   </a:t>
            </a:r>
            <a:r>
              <a:rPr lang="ru-RU" i="1" dirty="0" smtClean="0">
                <a:latin typeface="+mn-lt"/>
              </a:rPr>
              <a:t>120</a:t>
            </a:r>
            <a:r>
              <a:rPr lang="ru-RU" b="0" i="1" dirty="0" smtClean="0">
                <a:latin typeface="+mn-lt"/>
              </a:rPr>
              <a:t> </a:t>
            </a:r>
            <a:r>
              <a:rPr lang="ru-RU" b="0" i="1" dirty="0">
                <a:latin typeface="+mn-lt"/>
              </a:rPr>
              <a:t>г/л</a:t>
            </a:r>
          </a:p>
          <a:p>
            <a:pPr>
              <a:lnSpc>
                <a:spcPct val="90000"/>
              </a:lnSpc>
            </a:pPr>
            <a:endParaRPr lang="ru-RU" b="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ru-RU" b="1" dirty="0">
                <a:latin typeface="+mn-lt"/>
              </a:rPr>
              <a:t>Химический класс</a:t>
            </a:r>
            <a:r>
              <a:rPr lang="ru-RU" dirty="0">
                <a:solidFill>
                  <a:srgbClr val="1C721A"/>
                </a:solidFill>
                <a:latin typeface="+mn-lt"/>
              </a:rPr>
              <a:t>: </a:t>
            </a:r>
          </a:p>
          <a:p>
            <a:pPr>
              <a:lnSpc>
                <a:spcPct val="90000"/>
              </a:lnSpc>
            </a:pPr>
            <a:r>
              <a:rPr lang="ru-RU" b="0" dirty="0" smtClean="0">
                <a:latin typeface="+mn-lt"/>
              </a:rPr>
              <a:t>      </a:t>
            </a:r>
            <a:r>
              <a:rPr lang="ru-RU" b="0" i="1" dirty="0" err="1" smtClean="0">
                <a:latin typeface="+mn-lt"/>
              </a:rPr>
              <a:t>Имидазолиноны</a:t>
            </a:r>
            <a:endParaRPr lang="ru-RU" b="0" i="1" dirty="0">
              <a:latin typeface="+mn-lt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107501" y="5013176"/>
            <a:ext cx="2740864" cy="566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900" b="1" dirty="0">
                <a:latin typeface="+mn-lt"/>
              </a:rPr>
              <a:t>Механизм действия:</a:t>
            </a:r>
            <a:r>
              <a:rPr lang="ru-RU" sz="1900" dirty="0">
                <a:solidFill>
                  <a:srgbClr val="1C721A"/>
                </a:solidFill>
                <a:latin typeface="+mn-lt"/>
              </a:rPr>
              <a:t/>
            </a:r>
            <a:br>
              <a:rPr lang="ru-RU" sz="1900" dirty="0">
                <a:solidFill>
                  <a:srgbClr val="1C721A"/>
                </a:solidFill>
                <a:latin typeface="+mn-lt"/>
              </a:rPr>
            </a:br>
            <a:r>
              <a:rPr lang="ru-RU" sz="1900" b="0" i="1" dirty="0" smtClean="0">
                <a:latin typeface="+mn-lt"/>
              </a:rPr>
              <a:t>Системный </a:t>
            </a:r>
            <a:r>
              <a:rPr lang="ru-RU" sz="1900" b="0" i="1" dirty="0">
                <a:latin typeface="+mn-lt"/>
              </a:rPr>
              <a:t>гербицид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398586" y="5751567"/>
            <a:ext cx="208668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0975"/>
            <a:r>
              <a:rPr lang="ru-RU" b="1" dirty="0" smtClean="0">
                <a:latin typeface="+mn-lt"/>
              </a:rPr>
              <a:t>Упаковка:  </a:t>
            </a:r>
            <a:r>
              <a:rPr lang="ru-RU" b="0" dirty="0" smtClean="0">
                <a:latin typeface="+mn-lt"/>
              </a:rPr>
              <a:t>Канистра </a:t>
            </a:r>
            <a:r>
              <a:rPr lang="ru-RU" b="0" dirty="0">
                <a:latin typeface="+mn-lt"/>
              </a:rPr>
              <a:t>5 литров </a:t>
            </a:r>
            <a:endParaRPr lang="en-US" b="0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5040" r="20621" b="2980"/>
          <a:stretch/>
        </p:blipFill>
        <p:spPr>
          <a:xfrm>
            <a:off x="7854789" y="4941168"/>
            <a:ext cx="994206" cy="15120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426866"/>
            <a:ext cx="3071834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2800" b="1" i="1" dirty="0" smtClean="0">
                <a:latin typeface="Palatino Linotype" panose="02040502050505030304" pitchFamily="18" charset="0"/>
              </a:rPr>
              <a:t> Плюс, ВК </a:t>
            </a:r>
            <a:r>
              <a:rPr lang="en-US" sz="2800" b="1" i="1" dirty="0" smtClean="0">
                <a:latin typeface="Palatino Linotype" panose="02040502050505030304" pitchFamily="18" charset="0"/>
              </a:rPr>
              <a:t/>
            </a:r>
            <a:br>
              <a:rPr lang="en-US" sz="2800" b="1" i="1" dirty="0" smtClean="0">
                <a:latin typeface="Palatino Linotype" panose="02040502050505030304" pitchFamily="18" charset="0"/>
              </a:rPr>
            </a:br>
            <a:endParaRPr lang="ru-RU" sz="24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36" y="172819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Picture 10" descr="8zo3in9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3852000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1727969"/>
            <a:ext cx="2880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Palatino Linotype" panose="02040502050505030304" pitchFamily="18" charset="0"/>
              </a:rPr>
              <a:t>Преимущества:</a:t>
            </a:r>
            <a:endParaRPr lang="ru-RU" sz="2800" i="1" dirty="0">
              <a:latin typeface="Palatino Linotype" panose="02040502050505030304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6690" y="2348880"/>
            <a:ext cx="5544318" cy="4383400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700" i="1" dirty="0"/>
              <a:t>Новая высококонцентрированная </a:t>
            </a:r>
            <a:r>
              <a:rPr lang="ru-RU" sz="1700" i="1" dirty="0" err="1"/>
              <a:t>формуляция</a:t>
            </a:r>
            <a:r>
              <a:rPr lang="ru-RU" sz="1700" i="1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700" i="1" dirty="0"/>
              <a:t>Максимально широкий спектр уничтожения злаковых и двудольных сорняков, в том числе всех рас заразихи.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700" i="1" dirty="0"/>
              <a:t>Высокий эффект с меньшим последействием.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700" i="1" dirty="0"/>
              <a:t>Обладает как контактным, так и почвенным действием.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700" i="1" dirty="0"/>
              <a:t>Высокая избирательность по отношению к культурным растениям.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700" i="1" dirty="0"/>
              <a:t>Воздействует на ферменты, имеющиеся только у растений, а поэтому практически безвреден для животных и человека.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700" i="1" dirty="0"/>
              <a:t>Совместим в баковых смесях с гербицидами, инсектицидами, фунгицидами, регуляторами роста и микроудобрениями.</a:t>
            </a:r>
          </a:p>
          <a:p>
            <a:pPr>
              <a:buNone/>
            </a:pPr>
            <a:endParaRPr lang="ru-RU" sz="17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t="1307" r="22572"/>
          <a:stretch/>
        </p:blipFill>
        <p:spPr>
          <a:xfrm>
            <a:off x="5577432" y="2251189"/>
            <a:ext cx="3312000" cy="431044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5657" y="430267"/>
            <a:ext cx="3071834" cy="1214446"/>
          </a:xfrm>
        </p:spPr>
        <p:txBody>
          <a:bodyPr>
            <a:normAutofit/>
          </a:bodyPr>
          <a:lstStyle/>
          <a:p>
            <a:r>
              <a:rPr lang="ru-RU" sz="28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2800" b="1" i="1" dirty="0" smtClean="0">
                <a:latin typeface="Palatino Linotype" panose="02040502050505030304" pitchFamily="18" charset="0"/>
              </a:rPr>
              <a:t> Плюс, ВК </a:t>
            </a:r>
            <a:r>
              <a:rPr lang="en-US" sz="2800" b="1" i="1" dirty="0" smtClean="0">
                <a:latin typeface="Palatino Linotype" panose="02040502050505030304" pitchFamily="18" charset="0"/>
              </a:rPr>
              <a:t/>
            </a:r>
            <a:br>
              <a:rPr lang="en-US" sz="2800" b="1" i="1" dirty="0" smtClean="0">
                <a:latin typeface="Palatino Linotype" panose="02040502050505030304" pitchFamily="18" charset="0"/>
              </a:rPr>
            </a:br>
            <a:endParaRPr lang="ru-RU" sz="24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pic>
        <p:nvPicPr>
          <p:cNvPr id="6" name="Picture 10" descr="8zo3in9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79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79912" y="1556792"/>
            <a:ext cx="4176464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Arial" pitchFamily="34" charset="0"/>
              </a:rPr>
              <a:t>Регламент</a:t>
            </a:r>
            <a:r>
              <a:rPr kumimoji="0" lang="ru-RU" sz="2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Arial" pitchFamily="34" charset="0"/>
              </a:rPr>
              <a:t> применения</a:t>
            </a: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anose="02040502050505030304" pitchFamily="18" charset="0"/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5657" y="430267"/>
            <a:ext cx="3071834" cy="1214446"/>
          </a:xfrm>
        </p:spPr>
        <p:txBody>
          <a:bodyPr>
            <a:normAutofit/>
          </a:bodyPr>
          <a:lstStyle/>
          <a:p>
            <a:r>
              <a:rPr lang="ru-RU" sz="28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2800" b="1" i="1" dirty="0" smtClean="0">
                <a:latin typeface="Palatino Linotype" panose="02040502050505030304" pitchFamily="18" charset="0"/>
              </a:rPr>
              <a:t> Плюс, ВК </a:t>
            </a:r>
            <a:r>
              <a:rPr lang="en-US" sz="2800" b="1" i="1" dirty="0" smtClean="0">
                <a:latin typeface="Palatino Linotype" panose="02040502050505030304" pitchFamily="18" charset="0"/>
              </a:rPr>
              <a:t/>
            </a:r>
            <a:br>
              <a:rPr lang="en-US" sz="2800" b="1" i="1" dirty="0" smtClean="0">
                <a:latin typeface="Palatino Linotype" panose="02040502050505030304" pitchFamily="18" charset="0"/>
              </a:rPr>
            </a:br>
            <a:endParaRPr lang="ru-RU" sz="24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36" y="172819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905126"/>
              </p:ext>
            </p:extLst>
          </p:nvPr>
        </p:nvGraphicFramePr>
        <p:xfrm>
          <a:off x="107504" y="2204864"/>
          <a:ext cx="8964487" cy="4556836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rgbClr val="008000"/>
                  </a:outerShdw>
                </a:effectLst>
              </a:tblPr>
              <a:tblGrid>
                <a:gridCol w="1311876"/>
                <a:gridCol w="947466"/>
                <a:gridCol w="874584"/>
                <a:gridCol w="5028860"/>
                <a:gridCol w="801701"/>
              </a:tblGrid>
              <a:tr h="1008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dirty="0">
                          <a:solidFill>
                            <a:srgbClr val="FFFFFF"/>
                          </a:solidFill>
                          <a:effectLst/>
                        </a:rPr>
                        <a:t>Обрабатываемая культура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dirty="0">
                          <a:solidFill>
                            <a:srgbClr val="FFFFFF"/>
                          </a:solidFill>
                          <a:effectLst/>
                        </a:rPr>
                        <a:t>Вредный объект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dirty="0">
                          <a:solidFill>
                            <a:srgbClr val="FFFFFF"/>
                          </a:solidFill>
                          <a:effectLst/>
                        </a:rPr>
                        <a:t>Норма расхода препарата, л/га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dirty="0">
                          <a:solidFill>
                            <a:srgbClr val="FFFFFF"/>
                          </a:solidFill>
                          <a:effectLst/>
                        </a:rPr>
                        <a:t>Способ, время обработки, особенности применения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dirty="0">
                          <a:solidFill>
                            <a:srgbClr val="FFFFFF"/>
                          </a:solidFill>
                          <a:effectLst/>
                        </a:rPr>
                        <a:t>Срок ожидания (кратность обработок)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</a:tr>
              <a:tr h="102071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Подсолнечник (гибриды, устойчивые к гербицидам на основе </a:t>
                      </a:r>
                      <a:r>
                        <a:rPr lang="ru-RU" sz="1200" dirty="0" err="1"/>
                        <a:t>имидазолинонов</a:t>
                      </a:r>
                      <a:r>
                        <a:rPr lang="ru-RU" sz="1200" dirty="0"/>
                        <a:t>)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Однолетние злаковые и двудольные сорные растения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0,3 – 0,4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Опрыскивание посевов в ранние фазы роста сорных растений (2-4 листьев) и 4-5 настоящих листьев у культуры.</a:t>
                      </a:r>
                    </a:p>
                    <a:p>
                      <a:pPr algn="ctr"/>
                      <a:r>
                        <a:rPr lang="ru-RU" sz="1200" dirty="0"/>
                        <a:t>Ограничения по севообороту: пшеницу и рожь можно высевать не ранее, чем через 4 месяца; люцерну, сою, ячмень, овес, кукурузу, горох – через 9 месяцев после применения препарата. Картофель, томат, табак, лук, просо, салат, подсолнечник, огурцы, морковь можно высевать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через 19 месяцев; свеклу сахарную и свеклу столовую, рапс (традиционные сорта и гибриды) – через 26 месяцев.</a:t>
                      </a:r>
                    </a:p>
                    <a:p>
                      <a:pPr algn="ctr"/>
                      <a:r>
                        <a:rPr lang="ru-RU" sz="1200" dirty="0"/>
                        <a:t>Расход рабочей жидкости – 200-300 л/га.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60 (1)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137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/>
                        <a:t>Рапс озимый и яровой (гибриды, устойчивые к гербицидам на основе имидазолинонов)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0,3 – 0,4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5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0,17 – 0,25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Опрыскивание посевов в ранние фазы роста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сорных растений (2-4 листьев) и 4-5 настоящих листьев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у культуры в баковой смеси с гербицидами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на основе </a:t>
                      </a:r>
                      <a:r>
                        <a:rPr lang="ru-RU" sz="1200" dirty="0" err="1"/>
                        <a:t>метазахлора</a:t>
                      </a:r>
                      <a:r>
                        <a:rPr lang="ru-RU" sz="1200" dirty="0"/>
                        <a:t> (33-440 г/га по </a:t>
                      </a:r>
                      <a:r>
                        <a:rPr lang="ru-RU" sz="1200" dirty="0" err="1"/>
                        <a:t>д.в</a:t>
                      </a:r>
                      <a:r>
                        <a:rPr lang="ru-RU" sz="1200" dirty="0"/>
                        <a:t>.).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Ограничения по севообороту: пшеницу и рожь можно высевать не ранее, чем через 4 месяца; люцерну, сою, ячмень, овес, кукурузу, горох – через 9 месяцев после применения препарата. Картофель, томат, табак, лук, просо, салат, подсолнечник, огурцы, морковь можно высевать через 19 месяцев; свеклу сахарную и свеклу столовую, рапс (традиционные сорта и гибриды) – через 26 </a:t>
                      </a:r>
                      <a:r>
                        <a:rPr lang="ru-RU" sz="1200" dirty="0" err="1"/>
                        <a:t>месяцев.Расход</a:t>
                      </a:r>
                      <a:r>
                        <a:rPr lang="ru-RU" sz="1200" dirty="0"/>
                        <a:t> рабочей жидкости – 200-300 л/га.</a:t>
                      </a:r>
                    </a:p>
                  </a:txBody>
                  <a:tcPr marL="18501" marR="18501" marT="18501" marB="185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10" descr="8zo3in9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5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36" y="172819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10" descr="8zo3in9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44256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28192"/>
            <a:ext cx="5424000" cy="406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28192"/>
            <a:ext cx="3051000" cy="406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6024210"/>
            <a:ext cx="6840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cs typeface="Aharoni" panose="02010803020104030203" pitchFamily="2" charset="-79"/>
              </a:rPr>
              <a:t>Саратовская область </a:t>
            </a:r>
            <a:r>
              <a:rPr lang="ru-RU" sz="2000" dirty="0" err="1" smtClean="0">
                <a:cs typeface="Aharoni" panose="02010803020104030203" pitchFamily="2" charset="-79"/>
              </a:rPr>
              <a:t>Самойловский</a:t>
            </a:r>
            <a:r>
              <a:rPr lang="ru-RU" sz="2000" dirty="0" smtClean="0">
                <a:cs typeface="Aharoni" panose="02010803020104030203" pitchFamily="2" charset="-79"/>
              </a:rPr>
              <a:t> район  19.07.2018 года.</a:t>
            </a:r>
            <a:endParaRPr lang="ru-RU" sz="2000" dirty="0">
              <a:cs typeface="Aharoni" panose="02010803020104030203" pitchFamily="2" charset="-79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5657" y="430267"/>
            <a:ext cx="3071834" cy="1214446"/>
          </a:xfrm>
        </p:spPr>
        <p:txBody>
          <a:bodyPr>
            <a:normAutofit/>
          </a:bodyPr>
          <a:lstStyle/>
          <a:p>
            <a:r>
              <a:rPr lang="ru-RU" sz="2800" b="1" i="1" dirty="0" err="1" smtClean="0">
                <a:latin typeface="Palatino Linotype" panose="02040502050505030304" pitchFamily="18" charset="0"/>
              </a:rPr>
              <a:t>Глобал</a:t>
            </a:r>
            <a:r>
              <a:rPr lang="ru-RU" sz="2800" b="1" i="1" dirty="0" smtClean="0">
                <a:latin typeface="Palatino Linotype" panose="02040502050505030304" pitchFamily="18" charset="0"/>
              </a:rPr>
              <a:t> Плюс, ВК </a:t>
            </a:r>
            <a:r>
              <a:rPr lang="en-US" sz="2800" b="1" i="1" dirty="0" smtClean="0">
                <a:latin typeface="Palatino Linotype" panose="02040502050505030304" pitchFamily="18" charset="0"/>
              </a:rPr>
              <a:t/>
            </a:r>
            <a:br>
              <a:rPr lang="en-US" sz="2800" b="1" i="1" dirty="0" smtClean="0">
                <a:latin typeface="Palatino Linotype" panose="02040502050505030304" pitchFamily="18" charset="0"/>
              </a:rPr>
            </a:br>
            <a:endParaRPr lang="ru-RU" sz="2400" b="1" i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692696"/>
            <a:ext cx="3115916" cy="5061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i="1" dirty="0">
                <a:latin typeface="Palatino Linotype" panose="02040502050505030304" pitchFamily="18" charset="0"/>
                <a:cs typeface="Times New Roman" pitchFamily="18" charset="0"/>
              </a:rPr>
              <a:t>Гранд Плюс, ВДГ</a:t>
            </a:r>
            <a:endParaRPr lang="ru-RU" sz="2700" i="1" dirty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775942" y="2017541"/>
            <a:ext cx="3596825" cy="91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i="1" dirty="0">
                <a:solidFill>
                  <a:srgbClr val="008000"/>
                </a:solidFill>
                <a:latin typeface="Palatino Linotype" panose="02040502050505030304" pitchFamily="18" charset="0"/>
                <a:cs typeface="Times New Roman" pitchFamily="18" charset="0"/>
              </a:rPr>
              <a:t>Гранд Плюс, ВДГ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2955810"/>
            <a:ext cx="4090574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Высокоэффективный послевсходовый гербицид для борьбы с широколиственными сорняками в посевах зерновых культур и подсолнечника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6" y="1700808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10" descr="8zo3in9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solidFill>
            <a:schemeClr val="bg1">
              <a:alpha val="2000"/>
            </a:schemeClr>
          </a:soli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0576" r="7458"/>
          <a:stretch/>
        </p:blipFill>
        <p:spPr>
          <a:xfrm>
            <a:off x="324008" y="2461121"/>
            <a:ext cx="4320000" cy="33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582097" y="2663464"/>
            <a:ext cx="325639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Palatino Linotype" panose="02040502050505030304" pitchFamily="18" charset="0"/>
              </a:rPr>
              <a:t>Действующее вещество</a:t>
            </a:r>
            <a:r>
              <a:rPr lang="en-US" sz="1600" b="1" dirty="0">
                <a:latin typeface="Palatino Linotype" panose="02040502050505030304" pitchFamily="18" charset="0"/>
              </a:rPr>
              <a:t>:</a:t>
            </a:r>
            <a:r>
              <a:rPr lang="ru-RU" sz="1600" b="1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ru-RU" sz="1600" b="1" i="1" dirty="0">
                <a:latin typeface="Palatino Linotype" panose="02040502050505030304" pitchFamily="18" charset="0"/>
              </a:rPr>
              <a:t>750 г/кг </a:t>
            </a:r>
            <a:r>
              <a:rPr lang="ru-RU" sz="1600" b="1" i="1" dirty="0" err="1">
                <a:latin typeface="Palatino Linotype" panose="02040502050505030304" pitchFamily="18" charset="0"/>
              </a:rPr>
              <a:t>трибенурон</a:t>
            </a:r>
            <a:r>
              <a:rPr lang="ru-RU" sz="1600" b="1" i="1" dirty="0">
                <a:latin typeface="Palatino Linotype" panose="02040502050505030304" pitchFamily="18" charset="0"/>
              </a:rPr>
              <a:t>-метила</a:t>
            </a:r>
            <a:endParaRPr lang="ru-RU" sz="1600" i="1" dirty="0">
              <a:latin typeface="Palatino Linotype" panose="0204050205050503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38797" y="3357697"/>
            <a:ext cx="310889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Palatino Linotype" panose="02040502050505030304" pitchFamily="18" charset="0"/>
              </a:rPr>
              <a:t>Препаративная</a:t>
            </a:r>
            <a:r>
              <a:rPr lang="ru-RU" sz="1600" b="1" dirty="0">
                <a:latin typeface="Palatino Linotype" panose="02040502050505030304" pitchFamily="18" charset="0"/>
              </a:rPr>
              <a:t> форма:</a:t>
            </a:r>
            <a:r>
              <a:rPr lang="ru-RU" sz="1600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ru-RU" sz="1600" i="1" dirty="0">
                <a:latin typeface="Palatino Linotype" panose="02040502050505030304" pitchFamily="18" charset="0"/>
              </a:rPr>
              <a:t>водно-</a:t>
            </a:r>
            <a:r>
              <a:rPr lang="ru-RU" sz="1600" i="1" dirty="0" err="1">
                <a:latin typeface="Palatino Linotype" panose="02040502050505030304" pitchFamily="18" charset="0"/>
              </a:rPr>
              <a:t>диспергируемые</a:t>
            </a:r>
            <a:r>
              <a:rPr lang="ru-RU" sz="1600" i="1" dirty="0">
                <a:latin typeface="Palatino Linotype" panose="02040502050505030304" pitchFamily="18" charset="0"/>
              </a:rPr>
              <a:t> гранулы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99992" y="3992334"/>
            <a:ext cx="44625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Palatino Linotype" panose="02040502050505030304" pitchFamily="18" charset="0"/>
              </a:rPr>
              <a:t>Химический </a:t>
            </a:r>
            <a:r>
              <a:rPr lang="ru-RU" sz="1600" b="1" dirty="0" smtClean="0">
                <a:latin typeface="Palatino Linotype" panose="02040502050505030304" pitchFamily="18" charset="0"/>
              </a:rPr>
              <a:t>класс:</a:t>
            </a:r>
            <a:r>
              <a:rPr lang="ru-RU" sz="1600" dirty="0">
                <a:latin typeface="Palatino Linotype" panose="02040502050505030304" pitchFamily="18" charset="0"/>
              </a:rPr>
              <a:t> </a:t>
            </a:r>
            <a:r>
              <a:rPr lang="ru-RU" sz="1600" i="1" dirty="0" err="1" smtClean="0">
                <a:latin typeface="Palatino Linotype" panose="02040502050505030304" pitchFamily="18" charset="0"/>
              </a:rPr>
              <a:t>сульфонилмочевины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326723" y="4591538"/>
            <a:ext cx="3256396" cy="491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>
                <a:latin typeface="Palatino Linotype" panose="02040502050505030304" pitchFamily="18" charset="0"/>
              </a:rPr>
              <a:t>Механизм действия:  </a:t>
            </a:r>
            <a:r>
              <a:rPr lang="ru-RU" sz="1600" i="1" dirty="0">
                <a:latin typeface="Palatino Linotype" panose="02040502050505030304" pitchFamily="18" charset="0"/>
              </a:rPr>
              <a:t>системный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858848" y="5141128"/>
            <a:ext cx="2702894" cy="387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latin typeface="Palatino Linotype" panose="02040502050505030304" pitchFamily="18" charset="0"/>
              </a:rPr>
              <a:t>Технология </a:t>
            </a:r>
            <a:r>
              <a:rPr lang="en-US" sz="1600" b="1" dirty="0">
                <a:latin typeface="Palatino Linotype" panose="02040502050505030304" pitchFamily="18" charset="0"/>
              </a:rPr>
              <a:t>HD Soft™</a:t>
            </a:r>
            <a:endParaRPr lang="ru-RU" sz="1600" i="1" dirty="0">
              <a:latin typeface="Palatino Linotype" panose="0204050205050503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38797" y="5628650"/>
            <a:ext cx="274432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Palatino Linotype" panose="02040502050505030304" pitchFamily="18" charset="0"/>
              </a:rPr>
              <a:t>Фасовка:</a:t>
            </a:r>
            <a:r>
              <a:rPr lang="ru-RU" sz="1600" dirty="0">
                <a:latin typeface="Palatino Linotype" panose="02040502050505030304" pitchFamily="18" charset="0"/>
              </a:rPr>
              <a:t>  </a:t>
            </a:r>
            <a:r>
              <a:rPr lang="ru-RU" sz="1600" i="1" dirty="0">
                <a:latin typeface="Palatino Linotype" panose="02040502050505030304" pitchFamily="18" charset="0"/>
              </a:rPr>
              <a:t>0,6 кг </a:t>
            </a:r>
          </a:p>
          <a:p>
            <a:pPr algn="ctr"/>
            <a:r>
              <a:rPr lang="ru-RU" sz="1600" i="1" dirty="0">
                <a:latin typeface="Palatino Linotype" panose="02040502050505030304" pitchFamily="18" charset="0"/>
              </a:rPr>
              <a:t>(30 водорастворимых пакетов по 20 г)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2" t="6205" r="24667" b="8925"/>
          <a:stretch/>
        </p:blipFill>
        <p:spPr>
          <a:xfrm>
            <a:off x="7583119" y="4537773"/>
            <a:ext cx="1059638" cy="1944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156686" y="1967290"/>
            <a:ext cx="4107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Palatino Linotype" panose="02040502050505030304" pitchFamily="18" charset="0"/>
              </a:rPr>
              <a:t>Краткая характеристика:</a:t>
            </a:r>
            <a:endParaRPr lang="ru-RU" sz="2400" i="1" dirty="0">
              <a:latin typeface="Palatino Linotype" panose="0204050205050503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79512" y="692696"/>
            <a:ext cx="3115916" cy="5061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i="1" dirty="0">
                <a:latin typeface="Palatino Linotype" panose="02040502050505030304" pitchFamily="18" charset="0"/>
                <a:cs typeface="Times New Roman" pitchFamily="18" charset="0"/>
              </a:rPr>
              <a:t>Гранд Плюс, ВДГ</a:t>
            </a:r>
            <a:endParaRPr lang="ru-RU" sz="2700" i="1" dirty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536" y="1700808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2" name="Picture 10" descr="8zo3in9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6" r="12571"/>
          <a:stretch/>
        </p:blipFill>
        <p:spPr>
          <a:xfrm>
            <a:off x="196930" y="2564904"/>
            <a:ext cx="4164495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59632" y="1916832"/>
            <a:ext cx="7551254" cy="96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375"/>
              </a:spcAft>
            </a:pPr>
            <a:r>
              <a:rPr lang="ru-RU" sz="1900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Гербицид </a:t>
            </a:r>
            <a:r>
              <a:rPr lang="ru-RU" sz="1900" b="1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Гранд </a:t>
            </a:r>
            <a:r>
              <a:rPr lang="ru-RU" sz="1900" b="1" i="1" dirty="0" err="1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Плюс,ВДГ</a:t>
            </a:r>
            <a:r>
              <a:rPr lang="ru-RU" sz="1900" b="1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900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применяется  на озимых и яровых зерновых культурах, а также на подсолнечнике, который устойчив к данному гербициду.</a:t>
            </a:r>
            <a:endParaRPr lang="ru-RU" sz="1900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11348" y="3152799"/>
            <a:ext cx="369951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Технология применения гербицидов, содержащих данное действующее вещество называется Экспресс, или сумо технология</a:t>
            </a:r>
            <a:endParaRPr lang="ru-RU" i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8064" y="4665766"/>
            <a:ext cx="344157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Гранд </a:t>
            </a:r>
            <a:r>
              <a:rPr lang="ru-RU" b="1" i="1" dirty="0" err="1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Плюс,ВДГ</a:t>
            </a:r>
            <a:r>
              <a:rPr lang="ru-RU" b="1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гербицид  системного действия, который вносится по вегетирующим растениям. Используется для контроля двудольных сорняков в посевах подсолнечника.</a:t>
            </a:r>
            <a:endParaRPr lang="ru-RU" i="1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692696"/>
            <a:ext cx="3115916" cy="5061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i="1" dirty="0">
                <a:latin typeface="Palatino Linotype" panose="02040502050505030304" pitchFamily="18" charset="0"/>
                <a:cs typeface="Times New Roman" pitchFamily="18" charset="0"/>
              </a:rPr>
              <a:t>Гранд Плюс, ВДГ</a:t>
            </a:r>
            <a:endParaRPr lang="ru-RU" sz="2700" i="1" dirty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36" y="1728192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6218" r="9309"/>
          <a:stretch/>
        </p:blipFill>
        <p:spPr>
          <a:xfrm>
            <a:off x="539552" y="3152799"/>
            <a:ext cx="4280399" cy="3348000"/>
          </a:xfrm>
          <a:prstGeom prst="rect">
            <a:avLst/>
          </a:prstGeom>
        </p:spPr>
      </p:pic>
      <p:pic>
        <p:nvPicPr>
          <p:cNvPr id="13" name="Picture 10" descr="8zo3in9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88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471315" y="1942023"/>
            <a:ext cx="6075094" cy="498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ru-RU" sz="2400" b="1" i="1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Важные элементы технологии экспресс</a:t>
            </a:r>
            <a:endParaRPr lang="ru-RU" sz="1000" i="1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67944" y="2658682"/>
            <a:ext cx="447846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 экспресс применяется только на тех гибридах подсолнечника, которые устойчивы к гербициду Гранд </a:t>
            </a:r>
            <a:r>
              <a:rPr lang="ru-RU" i="1" dirty="0" err="1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Плюс,ВДГ</a:t>
            </a:r>
            <a:r>
              <a:rPr lang="ru-RU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основе </a:t>
            </a:r>
            <a:r>
              <a:rPr lang="ru-RU" i="1" dirty="0" err="1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трибенурон</a:t>
            </a:r>
            <a:r>
              <a:rPr lang="ru-RU" i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-метил 750 г/кг.</a:t>
            </a:r>
            <a:endParaRPr lang="ru-RU" sz="1600" i="1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23928" y="4077072"/>
            <a:ext cx="4949687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Нельзя вносить препарат если подсолнечник находится в стрессовом состоянии, например от избыточного увлажнения почвы, от засухи, а также если температура окружающей среды больше 25°С и ниже 10°С, или когда наблюдаются резкие колебания температуры в течении суток, от повреждения градом, вредителями, заморозками, от недостатка питания или другими факторами.</a:t>
            </a:r>
            <a:endParaRPr lang="ru-RU" sz="1600" i="1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692696"/>
            <a:ext cx="3115916" cy="5061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i="1" dirty="0">
                <a:latin typeface="Palatino Linotype" panose="02040502050505030304" pitchFamily="18" charset="0"/>
                <a:cs typeface="Times New Roman" pitchFamily="18" charset="0"/>
              </a:rPr>
              <a:t>Гранд Плюс, ВДГ</a:t>
            </a:r>
            <a:endParaRPr lang="ru-RU" sz="2700" i="1" dirty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36" y="1700808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8"/>
          <a:stretch/>
        </p:blipFill>
        <p:spPr>
          <a:xfrm>
            <a:off x="323528" y="2781360"/>
            <a:ext cx="3206430" cy="3888000"/>
          </a:xfrm>
          <a:prstGeom prst="rect">
            <a:avLst/>
          </a:prstGeom>
        </p:spPr>
      </p:pic>
      <p:pic>
        <p:nvPicPr>
          <p:cNvPr id="9" name="Picture 10" descr="8zo3in9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07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3141" y="2573110"/>
            <a:ext cx="6672597" cy="1846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Palatino Linotype" panose="02040502050505030304" pitchFamily="18" charset="0"/>
              </a:rPr>
              <a:t>Высокая эффективность против широкого спектра двудольных сорняков.</a:t>
            </a:r>
            <a:r>
              <a:rPr lang="en-US" sz="2000" b="1" i="1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ru-RU" sz="2000" b="1" dirty="0">
                <a:latin typeface="Palatino Linotype" panose="02040502050505030304" pitchFamily="18" charset="0"/>
              </a:rPr>
              <a:t> </a:t>
            </a:r>
            <a:r>
              <a:rPr lang="ru-RU" i="1" dirty="0">
                <a:latin typeface="Palatino Linotype" panose="02040502050505030304" pitchFamily="18" charset="0"/>
              </a:rPr>
              <a:t>Гранд </a:t>
            </a:r>
            <a:r>
              <a:rPr lang="ru-RU" i="1" dirty="0" err="1">
                <a:latin typeface="Palatino Linotype" panose="02040502050505030304" pitchFamily="18" charset="0"/>
              </a:rPr>
              <a:t>Плюс,ВДГ</a:t>
            </a:r>
            <a:r>
              <a:rPr lang="ru-RU" i="1" dirty="0">
                <a:latin typeface="Palatino Linotype" panose="02040502050505030304" pitchFamily="18" charset="0"/>
              </a:rPr>
              <a:t>  контролирует большинство двудольных сорняков, встречающихся в посевах подсолнечника, включая злостные и трудноискоренимые (виды осотов, бодяков, амброзия и др.).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3142" y="4583772"/>
            <a:ext cx="669674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Palatino Linotype" panose="02040502050505030304" pitchFamily="18" charset="0"/>
              </a:rPr>
              <a:t>Гибкость сроков и норм внесения. </a:t>
            </a:r>
            <a:endParaRPr lang="en-US" sz="2400" b="1" i="1" dirty="0">
              <a:latin typeface="Palatino Linotype" panose="02040502050505030304" pitchFamily="18" charset="0"/>
            </a:endParaRPr>
          </a:p>
          <a:p>
            <a:pPr algn="ctr"/>
            <a:r>
              <a:rPr lang="ru-RU" i="1" dirty="0">
                <a:latin typeface="Palatino Linotype" panose="02040502050505030304" pitchFamily="18" charset="0"/>
              </a:rPr>
              <a:t>Норма расхода Гранд </a:t>
            </a:r>
            <a:r>
              <a:rPr lang="ru-RU" i="1" dirty="0" err="1">
                <a:latin typeface="Palatino Linotype" panose="02040502050505030304" pitchFamily="18" charset="0"/>
              </a:rPr>
              <a:t>Плюс,ВДГ</a:t>
            </a:r>
            <a:r>
              <a:rPr lang="ru-RU" i="1" dirty="0">
                <a:latin typeface="Palatino Linotype" panose="02040502050505030304" pitchFamily="18" charset="0"/>
              </a:rPr>
              <a:t> варьирует от 20 до 50 г/га. Опрыскивание посевов в фазе от 2-4 до 6-8 настоящих листьев культуры в ранние фазы роста сорняков (2-4 листа) в чистом виде или в смеси с (ПАВ) </a:t>
            </a:r>
            <a:r>
              <a:rPr lang="ru-RU" i="1" dirty="0" err="1">
                <a:latin typeface="Palatino Linotype" panose="02040502050505030304" pitchFamily="18" charset="0"/>
              </a:rPr>
              <a:t>Биотон,ВК</a:t>
            </a:r>
            <a:r>
              <a:rPr lang="ru-RU" i="1" dirty="0">
                <a:latin typeface="Palatino Linotype" panose="02040502050505030304" pitchFamily="18" charset="0"/>
              </a:rPr>
              <a:t> (100 мл/га.)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9952" y="1772816"/>
            <a:ext cx="26965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b="1" i="1" dirty="0">
                <a:latin typeface="Palatino Linotype" panose="02040502050505030304" pitchFamily="18" charset="0"/>
              </a:rPr>
              <a:t>Преимущества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692696"/>
            <a:ext cx="3115916" cy="5061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i="1" dirty="0">
                <a:latin typeface="Palatino Linotype" panose="02040502050505030304" pitchFamily="18" charset="0"/>
                <a:cs typeface="Times New Roman" pitchFamily="18" charset="0"/>
              </a:rPr>
              <a:t>Гранд Плюс, ВДГ</a:t>
            </a:r>
            <a:endParaRPr lang="ru-RU" sz="2700" i="1" dirty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36" y="1700808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10" descr="8zo3in9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39700"/>
          <a:stretch/>
        </p:blipFill>
        <p:spPr>
          <a:xfrm>
            <a:off x="56877" y="2026731"/>
            <a:ext cx="237626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5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1171269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988839"/>
            <a:ext cx="6840760" cy="370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</a:rPr>
              <a:t>на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</a:rPr>
              <a:t>сегодняшний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</a:rPr>
              <a:t>день</a:t>
            </a:r>
          </a:p>
          <a:p>
            <a:pPr algn="ctr" fontAlgn="t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</a:rPr>
              <a:t> наша компания является одним из признанных лидеров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GOpus" pitchFamily="82" charset="0"/>
              </a:rPr>
              <a:t>среди производителей средств защиты растений. 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GOpus" pitchFamily="82" charset="0"/>
            </a:endParaRPr>
          </a:p>
          <a:p>
            <a:pPr algn="ctr" fontAlgn="t"/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GOpus" pitchFamily="82" charset="0"/>
            </a:endParaRPr>
          </a:p>
          <a:p>
            <a:pPr algn="ctr" fontAlgn="t"/>
            <a:endParaRPr lang="ru-RU" sz="1050" b="1" dirty="0" smtClean="0">
              <a:solidFill>
                <a:srgbClr val="C00000"/>
              </a:solidFill>
              <a:latin typeface="AGOpus" pitchFamily="82" charset="0"/>
            </a:endParaRPr>
          </a:p>
          <a:p>
            <a:pPr algn="ctr" fontAlgn="t"/>
            <a:r>
              <a:rPr lang="ru-RU" sz="2800" b="1" dirty="0" smtClean="0">
                <a:solidFill>
                  <a:srgbClr val="C00000"/>
                </a:solidFill>
                <a:latin typeface="AGOpus" pitchFamily="82" charset="0"/>
              </a:rPr>
              <a:t>Под </a:t>
            </a:r>
            <a:r>
              <a:rPr lang="ru-RU" sz="2800" b="1" dirty="0">
                <a:solidFill>
                  <a:srgbClr val="C00000"/>
                </a:solidFill>
                <a:latin typeface="AGOpus" pitchFamily="82" charset="0"/>
              </a:rPr>
              <a:t>маркой «</a:t>
            </a:r>
            <a:r>
              <a:rPr lang="ru-RU" sz="2800" b="1" dirty="0" err="1">
                <a:solidFill>
                  <a:srgbClr val="C00000"/>
                </a:solidFill>
                <a:latin typeface="AGOpus" pitchFamily="82" charset="0"/>
              </a:rPr>
              <a:t>ZemlyakoFF</a:t>
            </a:r>
            <a:r>
              <a:rPr lang="ru-RU" sz="2800" b="1" dirty="0" smtClean="0">
                <a:solidFill>
                  <a:srgbClr val="C00000"/>
                </a:solidFill>
                <a:latin typeface="AGOpus" pitchFamily="82" charset="0"/>
              </a:rPr>
              <a:t>»</a:t>
            </a:r>
          </a:p>
          <a:p>
            <a:pPr algn="ctr" fontAlgn="t"/>
            <a:r>
              <a:rPr lang="ru-RU" sz="2800" b="1" dirty="0" smtClean="0">
                <a:solidFill>
                  <a:srgbClr val="C00000"/>
                </a:solidFill>
                <a:latin typeface="AGOpus" pitchFamily="82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GOpus" pitchFamily="82" charset="0"/>
              </a:rPr>
              <a:t>выпускается </a:t>
            </a:r>
            <a:r>
              <a:rPr lang="ru-RU" sz="2800" b="1" dirty="0" smtClean="0">
                <a:solidFill>
                  <a:srgbClr val="C00000"/>
                </a:solidFill>
                <a:latin typeface="AGOpus" pitchFamily="82" charset="0"/>
              </a:rPr>
              <a:t>более </a:t>
            </a:r>
            <a:r>
              <a:rPr lang="ru-RU" sz="2800" b="1" dirty="0">
                <a:solidFill>
                  <a:srgbClr val="C00000"/>
                </a:solidFill>
                <a:latin typeface="AGOpus" pitchFamily="82" charset="0"/>
              </a:rPr>
              <a:t>50 современных препаратов, не имеющих прямых аналогов по сочетанию действующих веществ или их </a:t>
            </a:r>
            <a:r>
              <a:rPr lang="ru-RU" sz="2800" b="1" dirty="0" err="1">
                <a:solidFill>
                  <a:srgbClr val="C00000"/>
                </a:solidFill>
                <a:latin typeface="AGOpus" pitchFamily="82" charset="0"/>
              </a:rPr>
              <a:t>препаративных</a:t>
            </a:r>
            <a:r>
              <a:rPr lang="ru-RU" sz="2800" b="1" dirty="0">
                <a:solidFill>
                  <a:srgbClr val="C00000"/>
                </a:solidFill>
                <a:latin typeface="AGOpus" pitchFamily="82" charset="0"/>
              </a:rPr>
              <a:t> форм</a:t>
            </a:r>
            <a:r>
              <a:rPr lang="ru-RU" sz="2800" b="1" dirty="0" smtClean="0">
                <a:solidFill>
                  <a:srgbClr val="C00000"/>
                </a:solidFill>
                <a:latin typeface="AGOpus" pitchFamily="82" charset="0"/>
              </a:rPr>
              <a:t>.</a:t>
            </a:r>
            <a:endParaRPr lang="ru-RU" sz="2800" b="1" dirty="0">
              <a:solidFill>
                <a:srgbClr val="C00000"/>
              </a:solidFill>
              <a:latin typeface="AGOpus" pitchFamily="8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920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868144" y="980728"/>
            <a:ext cx="327585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Изображение 8" descr="LOGO3.tiff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2" y="260648"/>
            <a:ext cx="2196008" cy="6004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88640"/>
            <a:ext cx="3491880" cy="1512168"/>
          </a:xfrm>
          <a:prstGeom prst="rect">
            <a:avLst/>
          </a:prstGeom>
          <a:solidFill>
            <a:srgbClr val="B432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I:\РАБОТА\Землякофф\шаблоны\Шаблоны Защита растерий\Gerb_ZemlyakoFF_ser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61957"/>
            <a:ext cx="1389993" cy="1266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74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15816" y="2088613"/>
            <a:ext cx="4132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Palatino Linotype" panose="02040502050505030304" pitchFamily="18" charset="0"/>
              </a:rPr>
              <a:t>Регламент применения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692696"/>
            <a:ext cx="3115916" cy="5061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i="1" dirty="0">
                <a:latin typeface="Palatino Linotype" panose="02040502050505030304" pitchFamily="18" charset="0"/>
                <a:cs typeface="Times New Roman" pitchFamily="18" charset="0"/>
              </a:rPr>
              <a:t>Гранд Плюс, ВДГ</a:t>
            </a:r>
            <a:endParaRPr lang="ru-RU" sz="2700" i="1" dirty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36" y="1700808"/>
            <a:ext cx="813048" cy="5157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646462"/>
              </p:ext>
            </p:extLst>
          </p:nvPr>
        </p:nvGraphicFramePr>
        <p:xfrm>
          <a:off x="238541" y="2866676"/>
          <a:ext cx="8725947" cy="322161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799741"/>
                <a:gridCol w="1541800"/>
                <a:gridCol w="995136"/>
                <a:gridCol w="1150771"/>
                <a:gridCol w="2179360"/>
                <a:gridCol w="1059139"/>
              </a:tblGrid>
              <a:tr h="837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Обрабатываемая культура</a:t>
                      </a:r>
                      <a:endParaRPr lang="ru-RU" sz="1200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Вредный объект</a:t>
                      </a:r>
                      <a:endParaRPr lang="ru-RU" sz="1200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Норма расхода препарата, л/га</a:t>
                      </a:r>
                      <a:endParaRPr lang="ru-RU" sz="1200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Норма расхода рабочей</a:t>
                      </a:r>
                      <a:b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</a:b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жидкости, л/га</a:t>
                      </a:r>
                      <a:endParaRPr lang="ru-RU" sz="1200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Способ, время обработки</a:t>
                      </a:r>
                      <a:endParaRPr lang="ru-RU" sz="1200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Срок</a:t>
                      </a:r>
                      <a:b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</a:b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ожидания (кратность обработок)</a:t>
                      </a:r>
                      <a:endParaRPr lang="ru-RU" sz="1200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1002714">
                <a:tc rowSpan="2">
                  <a:txBody>
                    <a:bodyPr/>
                    <a:lstStyle/>
                    <a:p>
                      <a:pPr algn="ctr"/>
                      <a:endParaRPr lang="ru-RU" sz="1200" b="0" i="0" u="none" strike="noStrike" kern="1200" baseline="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Подсолнечник, устойчивый к гербициду      </a:t>
                      </a:r>
                    </a:p>
                    <a:p>
                      <a:pPr algn="ctr"/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 Гранд Плюс, ВДГ</a:t>
                      </a: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/>
                      <a:endParaRPr lang="ru-RU" sz="1200" b="0" i="0" u="none" strike="noStrike" kern="1200" baseline="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Однолетние и некоторые многолетние двудольные сорняки</a:t>
                      </a: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i="0" u="none" strike="noStrike" kern="1200" baseline="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algn="ctr"/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  0,025-0,05 	</a:t>
                      </a:r>
                    </a:p>
                  </a:txBody>
                  <a:tcPr marL="18775" marR="18775" marT="18775" marB="187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dirty="0">
                        <a:latin typeface="Palatino Linotype" panose="02040502050505030304" pitchFamily="18" charset="0"/>
                      </a:endParaRPr>
                    </a:p>
                    <a:p>
                      <a:pPr algn="ctr" fontAlgn="ctr"/>
                      <a:endParaRPr lang="ru-RU" sz="1200" dirty="0">
                        <a:latin typeface="Palatino Linotype" panose="02040502050505030304" pitchFamily="18" charset="0"/>
                      </a:endParaRPr>
                    </a:p>
                    <a:p>
                      <a:pPr algn="ctr" fontAlgn="ctr"/>
                      <a:r>
                        <a:rPr lang="ru-RU" sz="1200" dirty="0" smtClean="0">
                          <a:latin typeface="Palatino Linotype" panose="02040502050505030304" pitchFamily="18" charset="0"/>
                        </a:rPr>
                        <a:t>200</a:t>
                      </a:r>
                      <a:r>
                        <a:rPr lang="ru-RU" sz="1200" baseline="0" dirty="0" smtClean="0">
                          <a:latin typeface="Palatino Linotype" panose="02040502050505030304" pitchFamily="18" charset="0"/>
                        </a:rPr>
                        <a:t> - 300</a:t>
                      </a:r>
                      <a:endParaRPr lang="ru-RU" sz="1200" dirty="0">
                        <a:latin typeface="Palatino Linotype" panose="02040502050505030304" pitchFamily="18" charset="0"/>
                      </a:endParaRPr>
                    </a:p>
                  </a:txBody>
                  <a:tcPr marL="18775" marR="18775" marT="18775" marB="187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Опрыскивание посевов в фазе от 2-4 до 6-8 настоящих листьев культуры и в ранние фазы роста сорняков (2-4 листа) в чистом виде или в смеси с </a:t>
                      </a:r>
                      <a:r>
                        <a:rPr lang="ru-RU" sz="1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Биотон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, ВК (100мл/га).</a:t>
                      </a:r>
                    </a:p>
                  </a:txBody>
                  <a:tcPr marL="18775" marR="18775" marT="18775" marB="187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>
                          <a:latin typeface="Palatino Linotype" panose="02040502050505030304" pitchFamily="18" charset="0"/>
                        </a:rPr>
                        <a:t>-</a:t>
                      </a:r>
                      <a:r>
                        <a:rPr lang="ru-RU" sz="1200" baseline="0" dirty="0" smtClean="0"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Palatino Linotype" panose="02040502050505030304" pitchFamily="18" charset="0"/>
                        </a:rPr>
                        <a:t>(1</a:t>
                      </a:r>
                      <a:r>
                        <a:rPr lang="ru-RU" sz="1200" dirty="0">
                          <a:latin typeface="Palatino Linotype" panose="02040502050505030304" pitchFamily="18" charset="0"/>
                        </a:rPr>
                        <a:t>)</a:t>
                      </a: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8476">
                <a:tc vMerge="1">
                  <a:txBody>
                    <a:bodyPr/>
                    <a:lstStyle/>
                    <a:p>
                      <a:pPr algn="ctr" fontAlgn="ctr"/>
                      <a:endParaRPr lang="ru-RU" sz="1200" dirty="0"/>
                    </a:p>
                  </a:txBody>
                  <a:tcPr marL="25033" marR="25033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dirty="0"/>
                    </a:p>
                  </a:txBody>
                  <a:tcPr marL="25033" marR="25033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>
                          <a:latin typeface="Palatino Linotype" panose="02040502050505030304" pitchFamily="18" charset="0"/>
                        </a:rPr>
                        <a:t>0,02</a:t>
                      </a:r>
                      <a:endParaRPr lang="ru-RU" sz="1200" dirty="0">
                        <a:latin typeface="Palatino Linotype" panose="02040502050505030304" pitchFamily="18" charset="0"/>
                      </a:endParaRP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>
                          <a:latin typeface="Palatino Linotype" panose="02040502050505030304" pitchFamily="18" charset="0"/>
                        </a:rPr>
                        <a:t>200-400</a:t>
                      </a: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То же + </a:t>
                      </a:r>
                    </a:p>
                    <a:p>
                      <a:pPr algn="ctr"/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На фоне </a:t>
                      </a:r>
                      <a:r>
                        <a:rPr lang="ru-RU" sz="1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довсходового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внесения почвенных гербицидов.</a:t>
                      </a:r>
                    </a:p>
                    <a:p>
                      <a:pPr algn="ctr" fontAlgn="ctr"/>
                      <a:endParaRPr lang="ru-RU" sz="1200" dirty="0">
                        <a:latin typeface="Palatino Linotype" panose="02040502050505030304" pitchFamily="18" charset="0"/>
                      </a:endParaRPr>
                    </a:p>
                  </a:txBody>
                  <a:tcPr marL="18775" marR="18775" marT="18775" marB="18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dirty="0"/>
                    </a:p>
                  </a:txBody>
                  <a:tcPr marL="25033" marR="25033" marT="25033" marB="250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10" descr="8zo3in9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520280" cy="148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32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357554" cy="1214446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Терапевт Про, КС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(125+125+80) г/л.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" y="410898"/>
            <a:ext cx="3276000" cy="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20072" y="2852936"/>
            <a:ext cx="3611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  <a:cs typeface="Arial" pitchFamily="34" charset="0"/>
              </a:rPr>
              <a:t>  Трехкомпонентный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системный фунгицид профилактического и лечебного действия для защиты зерновых культур, свеклы и подсолнечника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68528" y="1700808"/>
            <a:ext cx="368562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Palatino Linotype" panose="02040502050505030304" pitchFamily="18" charset="0"/>
              </a:rPr>
              <a:t>Терапевт Про, КС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6008" y="188640"/>
            <a:ext cx="2536152" cy="1080120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683568" cy="188640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700808"/>
            <a:ext cx="683568" cy="5157192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r="22616"/>
          <a:stretch/>
        </p:blipFill>
        <p:spPr>
          <a:xfrm>
            <a:off x="824484" y="2510274"/>
            <a:ext cx="4140000" cy="36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357554" cy="1214446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Терапевт Про, КС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(125+125+80) г/л.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95345" y="1536315"/>
            <a:ext cx="44678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Краткая характеристика:</a:t>
            </a:r>
            <a:endParaRPr lang="ru-RU" sz="2600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36714" y="3017421"/>
            <a:ext cx="357190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i="1" dirty="0" smtClean="0">
                <a:latin typeface="Palatino Linotype" panose="02040502050505030304" pitchFamily="18" charset="0"/>
              </a:rPr>
              <a:t>Действующее вещество:  </a:t>
            </a:r>
          </a:p>
          <a:p>
            <a:r>
              <a:rPr lang="ru-RU" i="1" dirty="0" smtClean="0">
                <a:latin typeface="Palatino Linotype" panose="02040502050505030304" pitchFamily="18" charset="0"/>
              </a:rPr>
              <a:t>    </a:t>
            </a:r>
            <a:r>
              <a:rPr lang="ru-RU" dirty="0" smtClean="0">
                <a:latin typeface="Palatino Linotype" panose="02040502050505030304" pitchFamily="18" charset="0"/>
              </a:rPr>
              <a:t>125 г/л </a:t>
            </a:r>
            <a:r>
              <a:rPr lang="ru-RU" dirty="0" err="1" smtClean="0">
                <a:latin typeface="Palatino Linotype" panose="02040502050505030304" pitchFamily="18" charset="0"/>
              </a:rPr>
              <a:t>крезоксим</a:t>
            </a:r>
            <a:r>
              <a:rPr lang="ru-RU" dirty="0" smtClean="0">
                <a:latin typeface="Palatino Linotype" panose="02040502050505030304" pitchFamily="18" charset="0"/>
              </a:rPr>
              <a:t>-метила</a:t>
            </a:r>
            <a:br>
              <a:rPr lang="ru-RU" dirty="0" smtClean="0">
                <a:latin typeface="Palatino Linotype" panose="02040502050505030304" pitchFamily="18" charset="0"/>
              </a:rPr>
            </a:br>
            <a:r>
              <a:rPr lang="ru-RU" dirty="0" smtClean="0">
                <a:latin typeface="Palatino Linotype" panose="02040502050505030304" pitchFamily="18" charset="0"/>
              </a:rPr>
              <a:t> + 125 г/л </a:t>
            </a:r>
            <a:r>
              <a:rPr lang="ru-RU" dirty="0" err="1" smtClean="0">
                <a:latin typeface="Palatino Linotype" panose="02040502050505030304" pitchFamily="18" charset="0"/>
              </a:rPr>
              <a:t>эпоксиконазола</a:t>
            </a:r>
            <a:r>
              <a:rPr lang="ru-RU" dirty="0" smtClean="0">
                <a:latin typeface="Palatino Linotype" panose="02040502050505030304" pitchFamily="18" charset="0"/>
              </a:rPr>
              <a:t/>
            </a:r>
            <a:br>
              <a:rPr lang="ru-RU" dirty="0" smtClean="0">
                <a:latin typeface="Palatino Linotype" panose="02040502050505030304" pitchFamily="18" charset="0"/>
              </a:rPr>
            </a:br>
            <a:r>
              <a:rPr lang="ru-RU" dirty="0" smtClean="0">
                <a:latin typeface="Palatino Linotype" panose="02040502050505030304" pitchFamily="18" charset="0"/>
              </a:rPr>
              <a:t> + 80 г/л </a:t>
            </a:r>
            <a:r>
              <a:rPr lang="ru-RU" dirty="0" err="1" smtClean="0">
                <a:latin typeface="Palatino Linotype" panose="02040502050505030304" pitchFamily="18" charset="0"/>
              </a:rPr>
              <a:t>дифеноконазола</a:t>
            </a:r>
            <a:endParaRPr lang="ru-RU" dirty="0" smtClean="0">
              <a:latin typeface="Palatino Linotype" panose="0204050205050503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36714" y="2118518"/>
            <a:ext cx="392909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i="1" dirty="0" err="1" smtClean="0">
                <a:latin typeface="Palatino Linotype" panose="02040502050505030304" pitchFamily="18" charset="0"/>
              </a:rPr>
              <a:t>Препаративная</a:t>
            </a:r>
            <a:r>
              <a:rPr lang="ru-RU" sz="1900" b="1" i="1" dirty="0" smtClean="0">
                <a:latin typeface="Palatino Linotype" panose="02040502050505030304" pitchFamily="18" charset="0"/>
              </a:rPr>
              <a:t> форма:   </a:t>
            </a:r>
          </a:p>
          <a:p>
            <a:r>
              <a:rPr lang="ru-RU" b="1" i="1" dirty="0" smtClean="0">
                <a:latin typeface="Palatino Linotype" panose="02040502050505030304" pitchFamily="18" charset="0"/>
              </a:rPr>
              <a:t>       </a:t>
            </a:r>
            <a:r>
              <a:rPr lang="ru-RU" dirty="0" smtClean="0">
                <a:latin typeface="Palatino Linotype" panose="02040502050505030304" pitchFamily="18" charset="0"/>
              </a:rPr>
              <a:t>концентрат суспен</a:t>
            </a:r>
            <a:r>
              <a:rPr lang="ru-RU" i="1" dirty="0" smtClean="0">
                <a:latin typeface="Palatino Linotype" panose="02040502050505030304" pitchFamily="18" charset="0"/>
              </a:rPr>
              <a:t>зии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36714" y="4308675"/>
            <a:ext cx="328614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i="1" dirty="0" smtClean="0">
                <a:latin typeface="Palatino Linotype" panose="02040502050505030304" pitchFamily="18" charset="0"/>
              </a:rPr>
              <a:t>Химический класс</a:t>
            </a:r>
            <a:r>
              <a:rPr lang="ru-RU" b="1" dirty="0" smtClean="0">
                <a:latin typeface="Palatino Linotype" panose="02040502050505030304" pitchFamily="18" charset="0"/>
              </a:rPr>
              <a:t>: </a:t>
            </a:r>
          </a:p>
          <a:p>
            <a:r>
              <a:rPr lang="ru-RU" dirty="0" err="1" smtClean="0">
                <a:latin typeface="Palatino Linotype" panose="02040502050505030304" pitchFamily="18" charset="0"/>
              </a:rPr>
              <a:t>стробилурины</a:t>
            </a:r>
            <a:r>
              <a:rPr lang="ru-RU" dirty="0" smtClean="0">
                <a:latin typeface="Palatino Linotype" panose="02040502050505030304" pitchFamily="18" charset="0"/>
              </a:rPr>
              <a:t> + </a:t>
            </a:r>
            <a:r>
              <a:rPr lang="ru-RU" dirty="0" err="1" smtClean="0">
                <a:latin typeface="Palatino Linotype" panose="02040502050505030304" pitchFamily="18" charset="0"/>
              </a:rPr>
              <a:t>триазолы</a:t>
            </a:r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736714" y="5045932"/>
            <a:ext cx="2011095" cy="7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900" b="1" i="1" dirty="0">
                <a:latin typeface="Palatino Linotype" panose="02040502050505030304" pitchFamily="18" charset="0"/>
              </a:rPr>
              <a:t>Норма расхода:</a:t>
            </a:r>
            <a:endParaRPr lang="en-US" sz="1900" b="1" i="1" dirty="0">
              <a:latin typeface="Palatino Linotype" panose="02040502050505030304" pitchFamily="18" charset="0"/>
            </a:endParaRPr>
          </a:p>
          <a:p>
            <a:pPr>
              <a:lnSpc>
                <a:spcPct val="110000"/>
              </a:lnSpc>
              <a:buClr>
                <a:srgbClr val="1C721A"/>
              </a:buClr>
            </a:pPr>
            <a:r>
              <a:rPr lang="ru-RU" b="0" i="1" dirty="0" smtClean="0">
                <a:latin typeface="Palatino Linotype" panose="02040502050505030304" pitchFamily="18" charset="0"/>
              </a:rPr>
              <a:t>  0,7 - 0,8 л/га.</a:t>
            </a:r>
            <a:endParaRPr lang="ru-RU" b="0" i="1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" y="410898"/>
            <a:ext cx="3276000" cy="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36714" y="5935102"/>
            <a:ext cx="2637260" cy="384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1900" b="1" i="1" dirty="0">
                <a:latin typeface="Palatino Linotype" panose="02040502050505030304" pitchFamily="18" charset="0"/>
              </a:rPr>
              <a:t>Фасовка: </a:t>
            </a:r>
            <a:r>
              <a:rPr lang="ru-RU" i="1" dirty="0">
                <a:latin typeface="Palatino Linotype" panose="02040502050505030304" pitchFamily="18" charset="0"/>
              </a:rPr>
              <a:t>канистра 5 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6" t="14228" r="25771" b="12324"/>
          <a:stretch/>
        </p:blipFill>
        <p:spPr>
          <a:xfrm>
            <a:off x="7884368" y="4706973"/>
            <a:ext cx="1044000" cy="1612850"/>
          </a:xfrm>
          <a:prstGeom prst="rect">
            <a:avLst/>
          </a:prstGeom>
        </p:spPr>
      </p:pic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683568" cy="188640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1700808"/>
            <a:ext cx="683568" cy="5157192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r="19677"/>
          <a:stretch/>
        </p:blipFill>
        <p:spPr>
          <a:xfrm>
            <a:off x="892141" y="2348880"/>
            <a:ext cx="3636000" cy="410247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476008" y="188640"/>
            <a:ext cx="2536152" cy="1080120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6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357554" cy="1214446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Терапевт Про, КС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(125+125+80) г/л.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90600" y="1438503"/>
            <a:ext cx="82518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  <a:ea typeface="+mj-ea"/>
                <a:cs typeface="+mj-cs"/>
              </a:rPr>
              <a:t>Преимущества: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484794" y="2057400"/>
            <a:ext cx="8643966" cy="4356613"/>
          </a:xfrm>
        </p:spPr>
        <p:txBody>
          <a:bodyPr>
            <a:noAutofit/>
          </a:bodyPr>
          <a:lstStyle/>
          <a:p>
            <a:pPr indent="266700">
              <a:lnSpc>
                <a:spcPct val="100000"/>
              </a:lnSpc>
              <a:buFontTx/>
              <a:buChar char="•"/>
            </a:pPr>
            <a:r>
              <a:rPr lang="ru-RU" sz="1700" dirty="0" smtClean="0">
                <a:latin typeface="Palatino Linotype" panose="02040502050505030304" pitchFamily="18" charset="0"/>
              </a:rPr>
              <a:t>Широкий  спектр  контролируемых  возбудителей  болезней  зерновых  культур и подсолнечника.</a:t>
            </a:r>
          </a:p>
          <a:p>
            <a:pPr indent="266700">
              <a:lnSpc>
                <a:spcPct val="100000"/>
              </a:lnSpc>
              <a:buFontTx/>
              <a:buChar char="•"/>
            </a:pPr>
            <a:r>
              <a:rPr lang="ru-RU" sz="1700" dirty="0" smtClean="0">
                <a:latin typeface="Palatino Linotype" panose="02040502050505030304" pitchFamily="18" charset="0"/>
              </a:rPr>
              <a:t>Обеспечивает  гарантированно  высокую  и  надежную  </a:t>
            </a:r>
            <a:r>
              <a:rPr lang="ru-RU" sz="1700" dirty="0" err="1" smtClean="0">
                <a:latin typeface="Palatino Linotype" panose="02040502050505030304" pitchFamily="18" charset="0"/>
              </a:rPr>
              <a:t>фунгицидную</a:t>
            </a:r>
            <a:r>
              <a:rPr lang="ru-RU" sz="1700" dirty="0" smtClean="0">
                <a:latin typeface="Palatino Linotype" panose="02040502050505030304" pitchFamily="18" charset="0"/>
              </a:rPr>
              <a:t>  защиту  благодаря  содержанию трех  компонентов  из  двух  разных  химических  классов.</a:t>
            </a:r>
          </a:p>
          <a:p>
            <a:pPr indent="266700">
              <a:lnSpc>
                <a:spcPct val="100000"/>
              </a:lnSpc>
              <a:buFontTx/>
              <a:buChar char="•"/>
            </a:pPr>
            <a:r>
              <a:rPr lang="ru-RU" sz="1700" dirty="0" smtClean="0">
                <a:latin typeface="Palatino Linotype" panose="02040502050505030304" pitchFamily="18" charset="0"/>
              </a:rPr>
              <a:t>Обладает  профилактическим,  лечебным  и   иммуностимулирующим  действием  с  выраженным  «Стоп – эффектом».</a:t>
            </a:r>
          </a:p>
          <a:p>
            <a:pPr indent="266700">
              <a:lnSpc>
                <a:spcPct val="100000"/>
              </a:lnSpc>
              <a:buFontTx/>
              <a:buChar char="•"/>
            </a:pPr>
            <a:r>
              <a:rPr lang="ru-RU" sz="1700" dirty="0" smtClean="0">
                <a:latin typeface="Palatino Linotype" panose="02040502050505030304" pitchFamily="18" charset="0"/>
              </a:rPr>
              <a:t>Обеспечивает  защиту  самых  важных  органов  культурных  растений,  которые  активно  задействованы  в  процессах  фотосинтеза  на  завершающем  этапе  формирование  урожая. </a:t>
            </a:r>
          </a:p>
          <a:p>
            <a:pPr indent="266700">
              <a:lnSpc>
                <a:spcPct val="100000"/>
              </a:lnSpc>
              <a:buFontTx/>
              <a:buChar char="•"/>
            </a:pPr>
            <a:r>
              <a:rPr lang="ru-RU" sz="1700" dirty="0" smtClean="0">
                <a:latin typeface="Palatino Linotype" panose="02040502050505030304" pitchFamily="18" charset="0"/>
              </a:rPr>
              <a:t>Идеально  подходит  для  профилактических  обработок.</a:t>
            </a:r>
          </a:p>
          <a:p>
            <a:pPr indent="266700">
              <a:lnSpc>
                <a:spcPct val="100000"/>
              </a:lnSpc>
              <a:buFontTx/>
              <a:buChar char="•"/>
            </a:pPr>
            <a:r>
              <a:rPr lang="ru-RU" sz="1700" dirty="0" smtClean="0">
                <a:latin typeface="Palatino Linotype" panose="02040502050505030304" pitchFamily="18" charset="0"/>
              </a:rPr>
              <a:t>Уменьшает  влияние  на  культуру стрессовых  факторов.</a:t>
            </a:r>
          </a:p>
          <a:p>
            <a:pPr indent="266700">
              <a:lnSpc>
                <a:spcPct val="100000"/>
              </a:lnSpc>
              <a:buNone/>
            </a:pPr>
            <a:r>
              <a:rPr lang="ru-RU" sz="1700" dirty="0" smtClean="0">
                <a:latin typeface="Palatino Linotype" panose="02040502050505030304" pitchFamily="18" charset="0"/>
              </a:rPr>
              <a:t>Препарат  содержит  </a:t>
            </a:r>
            <a:r>
              <a:rPr lang="ru-RU" sz="17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СТРОБИЛУРИНЫ</a:t>
            </a:r>
            <a:r>
              <a:rPr lang="ru-RU" sz="1700" dirty="0" smtClean="0">
                <a:latin typeface="Palatino Linotype" panose="02040502050505030304" pitchFamily="18" charset="0"/>
              </a:rPr>
              <a:t>,  которые  создают  защитную  оболочку  вокруг  растения  и  обеспечивая  эффективность  в  течении  длительного  времени.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" y="410898"/>
            <a:ext cx="3276000" cy="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76008" y="188640"/>
            <a:ext cx="2536152" cy="1080120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683568" cy="188640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700808"/>
            <a:ext cx="683568" cy="5157192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3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357554" cy="1214446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Терапевт Про, КС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(125+125+80) г/л.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" y="410898"/>
            <a:ext cx="3276000" cy="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62400" y="1468822"/>
            <a:ext cx="370967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Регламент применения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781450"/>
              </p:ext>
            </p:extLst>
          </p:nvPr>
        </p:nvGraphicFramePr>
        <p:xfrm>
          <a:off x="899592" y="2024039"/>
          <a:ext cx="8161783" cy="4510729"/>
        </p:xfrm>
        <a:graphic>
          <a:graphicData uri="http://schemas.openxmlformats.org/drawingml/2006/table">
            <a:tbl>
              <a:tblPr/>
              <a:tblGrid>
                <a:gridCol w="1323532"/>
                <a:gridCol w="2352947"/>
                <a:gridCol w="808825"/>
                <a:gridCol w="2867654"/>
                <a:gridCol w="808825"/>
              </a:tblGrid>
              <a:tr h="736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</a:rPr>
                        <a:t>Обрабатываемая культура</a:t>
                      </a:r>
                      <a:endParaRPr lang="ru-RU" sz="12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23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</a:rPr>
                        <a:t>Вредный объект</a:t>
                      </a:r>
                      <a:endParaRPr lang="ru-RU" sz="12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23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</a:rPr>
                        <a:t>Норма расхода препарата, л/га</a:t>
                      </a:r>
                      <a:endParaRPr lang="ru-RU" sz="12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23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</a:rPr>
                        <a:t>Способ, время обработки</a:t>
                      </a:r>
                      <a:endParaRPr lang="ru-RU" sz="12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23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</a:rPr>
                        <a:t>Срок</a:t>
                      </a:r>
                      <a:br>
                        <a:rPr lang="ru-RU" sz="1200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</a:rPr>
                        <a:t>ожидания (кратность обработок)</a:t>
                      </a:r>
                      <a:endParaRPr lang="ru-RU" sz="12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237D"/>
                    </a:solidFill>
                  </a:tcPr>
                </a:tc>
              </a:tr>
              <a:tr h="478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Свекла сахарная, кормовая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 err="1">
                          <a:effectLst/>
                        </a:rPr>
                        <a:t>церкоспороз</a:t>
                      </a:r>
                      <a:r>
                        <a:rPr lang="ru-RU" sz="1150" dirty="0">
                          <a:effectLst/>
                        </a:rPr>
                        <a:t>, мучнистая роса, </a:t>
                      </a:r>
                      <a:r>
                        <a:rPr lang="ru-RU" sz="1150" dirty="0" err="1">
                          <a:effectLst/>
                        </a:rPr>
                        <a:t>альтернариоз</a:t>
                      </a:r>
                      <a:endParaRPr lang="ru-RU" sz="1150" dirty="0">
                        <a:effectLst/>
                      </a:endParaRP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 smtClean="0">
                          <a:effectLst/>
                        </a:rPr>
                        <a:t>0,7</a:t>
                      </a:r>
                      <a:endParaRPr lang="ru-RU" sz="1150" dirty="0">
                        <a:effectLst/>
                      </a:endParaRP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Опрыскивание в период вегетации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20 (2)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Пшеница озимая и яровая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>
                          <a:effectLst/>
                        </a:rPr>
                        <a:t>мучнистая роса, желтая пятнистость, комплекс пятнистостей колоса, септориоз, ржавчина бурая, стеблевая, оливковая плесень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0,5 — 0,7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Опрыскивание в период вегетации в зависимости от времени появления первых признаков одного из заболеваний или заблаговременно (профилактическое опрыскивание)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40 (2)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Ячмень яровой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мучнистая роса, сетчатая пятнистость, желтая пятнистость (</a:t>
                      </a:r>
                      <a:r>
                        <a:rPr lang="ru-RU" sz="1150" dirty="0" err="1">
                          <a:effectLst/>
                        </a:rPr>
                        <a:t>пиренофороз</a:t>
                      </a:r>
                      <a:r>
                        <a:rPr lang="ru-RU" sz="1150" dirty="0">
                          <a:effectLst/>
                        </a:rPr>
                        <a:t>), комплекс пятнистостей колоса (септориоз), ржавчина карликовая, стеблевая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9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Подсолнечник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 err="1">
                          <a:effectLst/>
                        </a:rPr>
                        <a:t>альтернариоз</a:t>
                      </a:r>
                      <a:r>
                        <a:rPr lang="ru-RU" sz="1150" dirty="0">
                          <a:effectLst/>
                        </a:rPr>
                        <a:t>, белая гниль, ржавчина, серая гниль, </a:t>
                      </a:r>
                      <a:r>
                        <a:rPr lang="ru-RU" sz="1150" dirty="0" err="1">
                          <a:effectLst/>
                        </a:rPr>
                        <a:t>фомоз</a:t>
                      </a:r>
                      <a:r>
                        <a:rPr lang="ru-RU" sz="1150" dirty="0">
                          <a:effectLst/>
                        </a:rPr>
                        <a:t>, </a:t>
                      </a:r>
                      <a:r>
                        <a:rPr lang="ru-RU" sz="1150" dirty="0" err="1">
                          <a:effectLst/>
                        </a:rPr>
                        <a:t>фомопсис</a:t>
                      </a:r>
                      <a:endParaRPr lang="ru-RU" sz="1150" dirty="0">
                        <a:effectLst/>
                      </a:endParaRP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0,7 — 0,8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>
                          <a:effectLst/>
                        </a:rPr>
                        <a:t>Опрыскивание в период вегетации при появлении первых признаков заболевания или заблаговременно: однократно – в фазу 8 – 10 листьев или в фазу цветения подсолнечника или двукратное применение – в фазу 8 – 10 листьев и в фазу цветения. Расход рабочей жидкости – 300 — 400 л/га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dirty="0">
                          <a:effectLst/>
                        </a:rPr>
                        <a:t>30 (2)</a:t>
                      </a:r>
                    </a:p>
                  </a:txBody>
                  <a:tcPr marL="25155" marR="25155" marT="25155" marB="251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76008" y="188640"/>
            <a:ext cx="2536152" cy="1080120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700808"/>
            <a:ext cx="683568" cy="5157192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683568" cy="188640"/>
          </a:xfrm>
          <a:prstGeom prst="rect">
            <a:avLst/>
          </a:prstGeom>
          <a:solidFill>
            <a:srgbClr val="89237D"/>
          </a:solidFill>
          <a:ln>
            <a:solidFill>
              <a:srgbClr val="892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505200" cy="1214446"/>
          </a:xfrm>
        </p:spPr>
        <p:txBody>
          <a:bodyPr>
            <a:normAutofit/>
          </a:bodyPr>
          <a:lstStyle/>
          <a:p>
            <a:pPr algn="l"/>
            <a:r>
              <a:rPr lang="ru-RU" sz="2500" b="1" i="1" dirty="0" err="1" smtClean="0">
                <a:latin typeface="Palatino Linotype" panose="02040502050505030304" pitchFamily="18" charset="0"/>
              </a:rPr>
              <a:t>Дикватерр</a:t>
            </a:r>
            <a:r>
              <a:rPr lang="ru-RU" sz="2500" b="1" i="1" dirty="0" smtClean="0">
                <a:latin typeface="Palatino Linotype" panose="02040502050505030304" pitchFamily="18" charset="0"/>
              </a:rPr>
              <a:t> </a:t>
            </a:r>
            <a:r>
              <a:rPr lang="ru-RU" sz="2500" b="1" i="1" dirty="0" err="1" smtClean="0">
                <a:latin typeface="Palatino Linotype" panose="02040502050505030304" pitchFamily="18" charset="0"/>
              </a:rPr>
              <a:t>Супер</a:t>
            </a:r>
            <a:r>
              <a:rPr lang="ru-RU" sz="2500" b="1" i="1" dirty="0" smtClean="0">
                <a:latin typeface="Palatino Linotype" panose="02040502050505030304" pitchFamily="18" charset="0"/>
              </a:rPr>
              <a:t>, ВР</a:t>
            </a:r>
            <a:endParaRPr lang="ru-RU" sz="2500" i="1" dirty="0" smtClean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3000" y="167640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latin typeface="Palatino Linotype" panose="02040502050505030304" pitchFamily="18" charset="0"/>
              </a:rPr>
              <a:t>Дикватерр</a:t>
            </a:r>
            <a:r>
              <a:rPr lang="ru-RU" sz="2800" b="1" i="1" dirty="0" smtClean="0">
                <a:latin typeface="Palatino Linotype" panose="02040502050505030304" pitchFamily="18" charset="0"/>
              </a:rPr>
              <a:t> </a:t>
            </a:r>
            <a:r>
              <a:rPr lang="ru-RU" sz="2800" b="1" i="1" dirty="0" err="1" smtClean="0">
                <a:latin typeface="Palatino Linotype" panose="02040502050505030304" pitchFamily="18" charset="0"/>
              </a:rPr>
              <a:t>Супер</a:t>
            </a:r>
            <a:r>
              <a:rPr lang="ru-RU" sz="2800" b="1" i="1" dirty="0" smtClean="0">
                <a:latin typeface="Palatino Linotype" panose="02040502050505030304" pitchFamily="18" charset="0"/>
              </a:rPr>
              <a:t>, ВР</a:t>
            </a:r>
            <a:endParaRPr lang="ru-RU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10847" y="2743200"/>
            <a:ext cx="37861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Palatino Linotype" panose="02040502050505030304" pitchFamily="18" charset="0"/>
              </a:rPr>
              <a:t>Десикант для решения проблем с неравномерным и медленным созреванием многих культур</a:t>
            </a:r>
            <a:endParaRPr lang="ru-RU" sz="2200" b="1" dirty="0"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20429" y="4890920"/>
            <a:ext cx="3276600" cy="1472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900" b="1" dirty="0" err="1" smtClean="0">
                <a:latin typeface="Palatino Linotype" panose="02040502050505030304" pitchFamily="18" charset="0"/>
              </a:rPr>
              <a:t>Препаративная</a:t>
            </a:r>
            <a:r>
              <a:rPr lang="ru-RU" sz="1900" b="1" dirty="0" smtClean="0">
                <a:latin typeface="Palatino Linotype" panose="02040502050505030304" pitchFamily="18" charset="0"/>
              </a:rPr>
              <a:t> форма: </a:t>
            </a:r>
          </a:p>
          <a:p>
            <a:pPr>
              <a:lnSpc>
                <a:spcPct val="120000"/>
              </a:lnSpc>
            </a:pPr>
            <a:r>
              <a:rPr lang="ru-RU" sz="1900" dirty="0" smtClean="0">
                <a:latin typeface="Palatino Linotype" panose="02040502050505030304" pitchFamily="18" charset="0"/>
              </a:rPr>
              <a:t>водный  раствор</a:t>
            </a:r>
          </a:p>
          <a:p>
            <a:pPr>
              <a:lnSpc>
                <a:spcPct val="120000"/>
              </a:lnSpc>
            </a:pPr>
            <a:r>
              <a:rPr lang="ru-RU" sz="1900" b="1" dirty="0" smtClean="0">
                <a:latin typeface="Palatino Linotype" panose="02040502050505030304" pitchFamily="18" charset="0"/>
              </a:rPr>
              <a:t>Действующее вещество:</a:t>
            </a:r>
          </a:p>
          <a:p>
            <a:pPr>
              <a:lnSpc>
                <a:spcPct val="120000"/>
              </a:lnSpc>
            </a:pPr>
            <a:r>
              <a:rPr lang="ru-RU" sz="1900" b="1" dirty="0" smtClean="0">
                <a:latin typeface="Palatino Linotype" panose="02040502050505030304" pitchFamily="18" charset="0"/>
              </a:rPr>
              <a:t> </a:t>
            </a:r>
            <a:r>
              <a:rPr lang="ru-RU" sz="1900" dirty="0" err="1" smtClean="0">
                <a:latin typeface="Palatino Linotype" panose="02040502050505030304" pitchFamily="18" charset="0"/>
              </a:rPr>
              <a:t>дикват</a:t>
            </a:r>
            <a:r>
              <a:rPr lang="ru-RU" sz="1900" dirty="0" smtClean="0">
                <a:latin typeface="Palatino Linotype" panose="02040502050505030304" pitchFamily="18" charset="0"/>
              </a:rPr>
              <a:t> – 150 г/л.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-279" r="15018" b="279"/>
          <a:stretch/>
        </p:blipFill>
        <p:spPr>
          <a:xfrm>
            <a:off x="344488" y="2420888"/>
            <a:ext cx="4608512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78046" y="1752600"/>
            <a:ext cx="6772268" cy="43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Механизм</a:t>
            </a:r>
            <a:r>
              <a:rPr kumimoji="0" lang="ru-RU" sz="2800" b="1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 действия </a:t>
            </a: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 bwMode="auto">
          <a:xfrm>
            <a:off x="3886200" y="2356993"/>
            <a:ext cx="4967318" cy="387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kumimoji="0" lang="ru-RU" sz="185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         </a:t>
            </a:r>
            <a:r>
              <a:rPr kumimoji="0" lang="ru-RU" sz="185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Дикватерр</a:t>
            </a:r>
            <a:r>
              <a:rPr kumimoji="0" lang="ru-RU" sz="1850" b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kumimoji="0" lang="ru-RU" sz="1850" b="1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Супер,ВР</a:t>
            </a:r>
            <a:r>
              <a:rPr kumimoji="0" lang="en-US" sz="1850" b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  </a:t>
            </a:r>
            <a:r>
              <a:rPr kumimoji="0" lang="ru-RU" sz="1850" b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kumimoji="0" lang="ru-RU" sz="185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обладает контактным действием. Действующее вещество необратимо связывается растительными тканями, но не проникает в зародыш семени.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1850" dirty="0" smtClean="0">
                <a:latin typeface="Palatino Linotype" panose="02040502050505030304" pitchFamily="18" charset="0"/>
                <a:cs typeface="Arial" pitchFamily="34" charset="0"/>
              </a:rPr>
              <a:t>        </a:t>
            </a:r>
            <a:r>
              <a:rPr lang="ru-RU" sz="1850" dirty="0" smtClean="0">
                <a:latin typeface="Palatino Linotype" panose="02040502050505030304" pitchFamily="18" charset="0"/>
              </a:rPr>
              <a:t>Препарат </a:t>
            </a:r>
            <a:r>
              <a:rPr lang="ru-RU" sz="1850" dirty="0" err="1" smtClean="0">
                <a:latin typeface="Palatino Linotype" panose="02040502050505030304" pitchFamily="18" charset="0"/>
              </a:rPr>
              <a:t>Дикватерр</a:t>
            </a:r>
            <a:r>
              <a:rPr lang="ru-RU" sz="1850" dirty="0" smtClean="0">
                <a:latin typeface="Palatino Linotype" panose="02040502050505030304" pitchFamily="18" charset="0"/>
              </a:rPr>
              <a:t> </a:t>
            </a:r>
            <a:r>
              <a:rPr lang="ru-RU" sz="1850" dirty="0" err="1" smtClean="0">
                <a:latin typeface="Palatino Linotype" panose="02040502050505030304" pitchFamily="18" charset="0"/>
              </a:rPr>
              <a:t>Супер</a:t>
            </a:r>
            <a:r>
              <a:rPr lang="ru-RU" sz="1850" dirty="0" smtClean="0">
                <a:latin typeface="Palatino Linotype" panose="02040502050505030304" pitchFamily="18" charset="0"/>
              </a:rPr>
              <a:t>, попадая на зеленые части растения, быстро всасывается тканями культуры, при этом практически не передвигается по проводящей системе. </a:t>
            </a:r>
            <a:r>
              <a:rPr lang="ru-RU" sz="1850" dirty="0" err="1" smtClean="0">
                <a:latin typeface="Palatino Linotype" panose="02040502050505030304" pitchFamily="18" charset="0"/>
              </a:rPr>
              <a:t>Дикват</a:t>
            </a:r>
            <a:r>
              <a:rPr lang="ru-RU" sz="1850" dirty="0" smtClean="0">
                <a:latin typeface="Palatino Linotype" panose="02040502050505030304" pitchFamily="18" charset="0"/>
              </a:rPr>
              <a:t> разрушает клеточную оболочку, свободная вода из клетки испаряется, поэтому эффект высушивания проходит быстро.</a:t>
            </a:r>
            <a:endParaRPr kumimoji="0" lang="ru-RU" sz="185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anose="02040502050505030304" pitchFamily="18" charset="0"/>
              <a:cs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505200" cy="1214446"/>
          </a:xfrm>
        </p:spPr>
        <p:txBody>
          <a:bodyPr>
            <a:normAutofit/>
          </a:bodyPr>
          <a:lstStyle/>
          <a:p>
            <a:pPr algn="l"/>
            <a:r>
              <a:rPr lang="ru-RU" sz="2500" b="1" i="1" dirty="0" err="1" smtClean="0">
                <a:latin typeface="Palatino Linotype" panose="02040502050505030304" pitchFamily="18" charset="0"/>
              </a:rPr>
              <a:t>Дикватерр</a:t>
            </a:r>
            <a:r>
              <a:rPr lang="ru-RU" sz="2500" b="1" i="1" dirty="0" smtClean="0">
                <a:latin typeface="Palatino Linotype" panose="02040502050505030304" pitchFamily="18" charset="0"/>
              </a:rPr>
              <a:t> </a:t>
            </a:r>
            <a:r>
              <a:rPr lang="ru-RU" sz="2500" b="1" i="1" dirty="0" err="1" smtClean="0">
                <a:latin typeface="Palatino Linotype" panose="02040502050505030304" pitchFamily="18" charset="0"/>
              </a:rPr>
              <a:t>Супер</a:t>
            </a:r>
            <a:r>
              <a:rPr lang="ru-RU" sz="2500" b="1" i="1" dirty="0" smtClean="0">
                <a:latin typeface="Palatino Linotype" panose="02040502050505030304" pitchFamily="18" charset="0"/>
              </a:rPr>
              <a:t>, ВР</a:t>
            </a:r>
            <a:endParaRPr lang="ru-RU" sz="2500" i="1" dirty="0" smtClean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pic>
        <p:nvPicPr>
          <p:cNvPr id="6" name="Picture 2" descr="CP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046" y="2512735"/>
            <a:ext cx="3780000" cy="37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3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505200" cy="1214446"/>
          </a:xfrm>
        </p:spPr>
        <p:txBody>
          <a:bodyPr>
            <a:normAutofit/>
          </a:bodyPr>
          <a:lstStyle/>
          <a:p>
            <a:pPr algn="l"/>
            <a:r>
              <a:rPr lang="ru-RU" sz="2500" b="1" i="1" dirty="0" err="1" smtClean="0">
                <a:latin typeface="Palatino Linotype" panose="02040502050505030304" pitchFamily="18" charset="0"/>
              </a:rPr>
              <a:t>Дикватерр</a:t>
            </a:r>
            <a:r>
              <a:rPr lang="ru-RU" sz="2500" b="1" i="1" dirty="0" smtClean="0">
                <a:latin typeface="Palatino Linotype" panose="02040502050505030304" pitchFamily="18" charset="0"/>
              </a:rPr>
              <a:t> </a:t>
            </a:r>
            <a:r>
              <a:rPr lang="ru-RU" sz="2500" b="1" i="1" dirty="0" err="1" smtClean="0">
                <a:latin typeface="Palatino Linotype" panose="02040502050505030304" pitchFamily="18" charset="0"/>
              </a:rPr>
              <a:t>Супер</a:t>
            </a:r>
            <a:r>
              <a:rPr lang="ru-RU" sz="2500" b="1" i="1" dirty="0" smtClean="0">
                <a:latin typeface="Palatino Linotype" panose="02040502050505030304" pitchFamily="18" charset="0"/>
              </a:rPr>
              <a:t>, ВР</a:t>
            </a:r>
            <a:endParaRPr lang="ru-RU" sz="2500" i="1" dirty="0" smtClean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29000" y="1828800"/>
            <a:ext cx="2660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Преимущества</a:t>
            </a: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514600"/>
            <a:ext cx="7620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/>
              <a:t>Ускоряет созревание и делает его равномерным по всем органам растения, что позволяет провести уборку в более ранние сроки в любых погодных условиях</a:t>
            </a:r>
            <a:r>
              <a:rPr lang="ru-RU" sz="1900" dirty="0" smtClean="0"/>
              <a:t>.</a:t>
            </a:r>
            <a:endParaRPr lang="en-US" sz="1900" dirty="0" smtClean="0"/>
          </a:p>
          <a:p>
            <a:endParaRPr lang="ru-RU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/>
              <a:t>Снижает влажность семян, уменьшая затраты на сушку</a:t>
            </a:r>
            <a:r>
              <a:rPr lang="ru-RU" sz="1900" dirty="0" smtClean="0"/>
              <a:t>.</a:t>
            </a:r>
            <a:endParaRPr lang="en-US" sz="1900" dirty="0" smtClean="0"/>
          </a:p>
          <a:p>
            <a:endParaRPr lang="ru-RU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/>
              <a:t>Сокращает потери семян при уборке</a:t>
            </a:r>
            <a:r>
              <a:rPr lang="ru-RU" sz="1900" dirty="0" smtClean="0"/>
              <a:t>.</a:t>
            </a:r>
            <a:endParaRPr lang="en-US" sz="1900" dirty="0" smtClean="0"/>
          </a:p>
          <a:p>
            <a:endParaRPr lang="ru-RU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/>
              <a:t>Позволяет приступить к уборке уже через 5-7 дней после обработки</a:t>
            </a:r>
            <a:r>
              <a:rPr lang="ru-RU" sz="1900" dirty="0" smtClean="0"/>
              <a:t>.</a:t>
            </a:r>
            <a:endParaRPr lang="en-US" sz="1900" dirty="0" smtClean="0"/>
          </a:p>
          <a:p>
            <a:endParaRPr lang="ru-RU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/>
              <a:t>Не смывается дождем уже через 10 минут после обработки</a:t>
            </a:r>
            <a:r>
              <a:rPr lang="ru-RU" sz="1900" dirty="0" smtClean="0"/>
              <a:t>.</a:t>
            </a:r>
            <a:endParaRPr lang="en-US" sz="1900" dirty="0" smtClean="0"/>
          </a:p>
          <a:p>
            <a:endParaRPr lang="ru-RU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/>
              <a:t>Кроме культурных растений высушивает сорняки</a:t>
            </a:r>
            <a:r>
              <a:rPr lang="ru-RU" sz="1900" dirty="0" smtClean="0"/>
              <a:t>.</a:t>
            </a:r>
            <a:endParaRPr lang="en-US" sz="1900" dirty="0" smtClean="0"/>
          </a:p>
          <a:p>
            <a:endParaRPr lang="ru-RU" sz="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/>
              <a:t>Останавливает развитие и распространение болезней (белая и серая гнили </a:t>
            </a:r>
            <a:r>
              <a:rPr lang="ru-RU" sz="1900" dirty="0" smtClean="0"/>
              <a:t>подсолнечника и </a:t>
            </a:r>
            <a:r>
              <a:rPr lang="ru-RU" sz="1900" dirty="0"/>
              <a:t>многих других).</a:t>
            </a:r>
            <a:endParaRPr lang="ru-RU" sz="19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48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43240" y="1928802"/>
            <a:ext cx="38475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i="1" dirty="0" smtClean="0">
                <a:latin typeface="Palatino Linotype" panose="02040502050505030304" pitchFamily="18" charset="0"/>
              </a:rPr>
              <a:t>Регламент применения</a:t>
            </a:r>
            <a:endParaRPr lang="ru-RU" sz="2600" b="1" i="1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971942"/>
              </p:ext>
            </p:extLst>
          </p:nvPr>
        </p:nvGraphicFramePr>
        <p:xfrm>
          <a:off x="1071539" y="2684089"/>
          <a:ext cx="7786741" cy="3493843"/>
        </p:xfrm>
        <a:graphic>
          <a:graphicData uri="http://schemas.openxmlformats.org/drawingml/2006/table">
            <a:tbl>
              <a:tblPr/>
              <a:tblGrid>
                <a:gridCol w="1557348"/>
                <a:gridCol w="1354217"/>
                <a:gridCol w="1557348"/>
                <a:gridCol w="1927148"/>
                <a:gridCol w="1390680"/>
              </a:tblGrid>
              <a:tr h="816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Культура</a:t>
                      </a:r>
                      <a:endParaRPr lang="ru-RU" sz="13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90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Норма применения препарата, л/га</a:t>
                      </a:r>
                      <a:endParaRPr lang="ru-RU" sz="13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90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Вредный объект</a:t>
                      </a:r>
                      <a:endParaRPr lang="ru-RU" sz="13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90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Способ, время, особенности применения</a:t>
                      </a:r>
                      <a:endParaRPr lang="ru-RU" sz="13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90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Срок</a:t>
                      </a:r>
                      <a:br>
                        <a:rPr lang="ru-RU" sz="13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</a:b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ожидания (кратность обработок)</a:t>
                      </a:r>
                      <a:endParaRPr lang="ru-RU" sz="13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904B"/>
                    </a:solidFill>
                  </a:tcPr>
                </a:tc>
              </a:tr>
              <a:tr h="16711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Подсолнечник</a:t>
                      </a: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Десикация</a:t>
                      </a: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Опрыскивание в начале побурения корзинок.</a:t>
                      </a:r>
                      <a:br>
                        <a:rPr lang="ru-RU" sz="1300" dirty="0">
                          <a:latin typeface="Palatino Linotype" panose="02040502050505030304" pitchFamily="18" charset="0"/>
                        </a:rPr>
                      </a:br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Расход рабочей жидкости – 200-300 л­/­га,</a:t>
                      </a:r>
                      <a:br>
                        <a:rPr lang="ru-RU" sz="1300" dirty="0">
                          <a:latin typeface="Palatino Linotype" panose="02040502050505030304" pitchFamily="18" charset="0"/>
                        </a:rPr>
                      </a:br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при </a:t>
                      </a:r>
                      <a:r>
                        <a:rPr lang="ru-RU" sz="1300" dirty="0" err="1">
                          <a:latin typeface="Palatino Linotype" panose="02040502050505030304" pitchFamily="18" charset="0"/>
                        </a:rPr>
                        <a:t>авиаобработке</a:t>
                      </a:r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 – 50-100 л­/­га</a:t>
                      </a: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10 (1)</a:t>
                      </a: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75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2 (А)</a:t>
                      </a: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29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Опрыскивание в начале побурения корзинок в смеси с мочевиной (30 кг­/­га).</a:t>
                      </a:r>
                      <a:br>
                        <a:rPr lang="ru-RU" sz="1300" dirty="0">
                          <a:latin typeface="Palatino Linotype" panose="02040502050505030304" pitchFamily="18" charset="0"/>
                        </a:rPr>
                      </a:br>
                      <a:r>
                        <a:rPr lang="ru-RU" sz="1300" dirty="0">
                          <a:latin typeface="Palatino Linotype" panose="02040502050505030304" pitchFamily="18" charset="0"/>
                        </a:rPr>
                        <a:t>Расход рабочей жидкости – 200-300 л­/­га</a:t>
                      </a:r>
                    </a:p>
                  </a:txBody>
                  <a:tcPr marL="36105" marR="36105" marT="36105" marB="36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505200" cy="1214446"/>
          </a:xfrm>
        </p:spPr>
        <p:txBody>
          <a:bodyPr>
            <a:normAutofit/>
          </a:bodyPr>
          <a:lstStyle/>
          <a:p>
            <a:pPr algn="l"/>
            <a:r>
              <a:rPr lang="ru-RU" sz="2500" b="1" i="1" dirty="0" err="1" smtClean="0">
                <a:latin typeface="Palatino Linotype" panose="02040502050505030304" pitchFamily="18" charset="0"/>
              </a:rPr>
              <a:t>Дикватерр</a:t>
            </a:r>
            <a:r>
              <a:rPr lang="ru-RU" sz="2500" b="1" i="1" dirty="0" smtClean="0">
                <a:latin typeface="Palatino Linotype" panose="02040502050505030304" pitchFamily="18" charset="0"/>
              </a:rPr>
              <a:t> </a:t>
            </a:r>
            <a:r>
              <a:rPr lang="ru-RU" sz="2500" b="1" i="1" dirty="0" err="1" smtClean="0">
                <a:latin typeface="Palatino Linotype" panose="02040502050505030304" pitchFamily="18" charset="0"/>
              </a:rPr>
              <a:t>Супер</a:t>
            </a:r>
            <a:r>
              <a:rPr lang="ru-RU" sz="2500" b="1" i="1" dirty="0" smtClean="0">
                <a:latin typeface="Palatino Linotype" panose="02040502050505030304" pitchFamily="18" charset="0"/>
              </a:rPr>
              <a:t>, ВР</a:t>
            </a:r>
            <a:endParaRPr lang="ru-RU" sz="2500" i="1" dirty="0" smtClean="0">
              <a:solidFill>
                <a:schemeClr val="bg1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2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6632"/>
            <a:ext cx="627920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    </a:t>
            </a:r>
            <a:r>
              <a:rPr lang="ru-RU" sz="2800" i="1" dirty="0" smtClean="0"/>
              <a:t>Комплексная система защиты кукурузы      </a:t>
            </a:r>
          </a:p>
          <a:p>
            <a:pPr algn="ctr"/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956439"/>
            <a:ext cx="755576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79207" y="956439"/>
            <a:ext cx="2864793" cy="384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8" y="1124744"/>
            <a:ext cx="8100000" cy="543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8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-22448" y="102706"/>
            <a:ext cx="3491879" cy="1512168"/>
          </a:xfrm>
          <a:prstGeom prst="rect">
            <a:avLst/>
          </a:prstGeom>
          <a:solidFill>
            <a:srgbClr val="AD3944"/>
          </a:solidFill>
          <a:ln>
            <a:solidFill>
              <a:srgbClr val="B13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1547663" cy="524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01291" y="1658555"/>
            <a:ext cx="7776864" cy="52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39333"/>
            <a:ext cx="2376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География присутствия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1644629"/>
            <a:ext cx="5818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2400" b="1" dirty="0">
                <a:solidFill>
                  <a:srgbClr val="920000"/>
                </a:solidFill>
                <a:latin typeface="AGOpus" pitchFamily="82" charset="0"/>
              </a:rPr>
              <a:t>Продукцию бренда «</a:t>
            </a:r>
            <a:r>
              <a:rPr lang="ru-RU" sz="2400" b="1" dirty="0" err="1">
                <a:solidFill>
                  <a:srgbClr val="920000"/>
                </a:solidFill>
                <a:latin typeface="AGOpus" pitchFamily="82" charset="0"/>
              </a:rPr>
              <a:t>ZemlyakoFF</a:t>
            </a:r>
            <a:r>
              <a:rPr lang="ru-RU" sz="2400" b="1" dirty="0">
                <a:solidFill>
                  <a:srgbClr val="920000"/>
                </a:solidFill>
                <a:latin typeface="AGOpus" pitchFamily="82" charset="0"/>
              </a:rPr>
              <a:t>» сегодня </a:t>
            </a:r>
            <a:r>
              <a:rPr lang="ru-RU" sz="2400" b="1" dirty="0" smtClean="0">
                <a:solidFill>
                  <a:srgbClr val="920000"/>
                </a:solidFill>
                <a:latin typeface="AGOpus" pitchFamily="82" charset="0"/>
              </a:rPr>
              <a:t>можно купить практически </a:t>
            </a:r>
            <a:r>
              <a:rPr lang="ru-RU" sz="2400" b="1" dirty="0">
                <a:solidFill>
                  <a:srgbClr val="920000"/>
                </a:solidFill>
                <a:latin typeface="AGOpus" pitchFamily="82" charset="0"/>
              </a:rPr>
              <a:t>в каждом регионе России, все больше профессионалов аграрного рынка доверяют нам защиту своих полей.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940152" y="974050"/>
            <a:ext cx="3203848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Изображение 8" descr="LOGO3.tiff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2" y="260648"/>
            <a:ext cx="2124000" cy="528414"/>
          </a:xfrm>
          <a:prstGeom prst="rect">
            <a:avLst/>
          </a:prstGeom>
        </p:spPr>
      </p:pic>
      <p:pic>
        <p:nvPicPr>
          <p:cNvPr id="10242" name="Picture 2" descr="C:\Users\yakovleva\Documents\Карта-России-2017_со значками_дистри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09" y="2567176"/>
            <a:ext cx="6876000" cy="40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32040" y="2304682"/>
            <a:ext cx="4140554" cy="305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800" b="1" i="1" dirty="0" err="1" smtClean="0">
                <a:latin typeface="Palatino Linotype" panose="02040502050505030304" pitchFamily="18" charset="0"/>
              </a:rPr>
              <a:t>Корлеоне</a:t>
            </a:r>
            <a:r>
              <a:rPr lang="ru-RU" sz="2400" dirty="0" smtClean="0">
                <a:latin typeface="Palatino Linotype" panose="02040502050505030304" pitchFamily="18" charset="0"/>
              </a:rPr>
              <a:t>  - </a:t>
            </a:r>
            <a:r>
              <a:rPr lang="ru-RU" sz="2400" i="1" dirty="0" smtClean="0">
                <a:latin typeface="Palatino Linotype" panose="02040502050505030304" pitchFamily="18" charset="0"/>
              </a:rPr>
              <a:t>уникальный </a:t>
            </a:r>
            <a:r>
              <a:rPr lang="ru-RU" sz="2400" i="1" dirty="0">
                <a:latin typeface="Palatino Linotype" panose="02040502050505030304" pitchFamily="18" charset="0"/>
              </a:rPr>
              <a:t>послевсходовой гербицид для контроля однолетних и многолетних злаковых и двудольных сорняков в посевах кукурузы. </a:t>
            </a:r>
          </a:p>
        </p:txBody>
      </p:sp>
      <p:pic>
        <p:nvPicPr>
          <p:cNvPr id="7" name="Picture 2" descr="CP-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2298952"/>
            <a:ext cx="3924000" cy="3924000"/>
          </a:xfrm>
          <a:prstGeom prst="rect">
            <a:avLst/>
          </a:prstGeom>
          <a:noFill/>
        </p:spPr>
      </p:pic>
      <p:pic>
        <p:nvPicPr>
          <p:cNvPr id="14338" name="Picture 2" descr="http://zemlyakoff.ru/wp-content/uploads/2016/05/Korleone_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642918"/>
            <a:ext cx="3168000" cy="555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4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083055" y="4520810"/>
            <a:ext cx="381793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900" b="1" dirty="0" err="1">
                <a:latin typeface="Palatino Linotype" panose="02040502050505030304" pitchFamily="18" charset="0"/>
              </a:rPr>
              <a:t>Препаративная</a:t>
            </a:r>
            <a:r>
              <a:rPr lang="ru-RU" sz="1900" b="1" dirty="0">
                <a:latin typeface="Palatino Linotype" panose="02040502050505030304" pitchFamily="18" charset="0"/>
              </a:rPr>
              <a:t> форма:</a:t>
            </a:r>
          </a:p>
          <a:p>
            <a:pPr>
              <a:lnSpc>
                <a:spcPct val="90000"/>
              </a:lnSpc>
            </a:pPr>
            <a:r>
              <a:rPr lang="ru-RU" sz="1900" b="0" i="1" dirty="0">
                <a:latin typeface="Palatino Linotype" panose="02040502050505030304" pitchFamily="18" charset="0"/>
              </a:rPr>
              <a:t>Концентрат  эмульсии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083055" y="2649531"/>
            <a:ext cx="3500462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Действующее вещество:</a:t>
            </a:r>
            <a:r>
              <a:rPr lang="ru-RU" b="1" i="1" dirty="0">
                <a:solidFill>
                  <a:srgbClr val="1C721A"/>
                </a:solidFill>
                <a:latin typeface="Palatino Linotype" panose="02040502050505030304" pitchFamily="18" charset="0"/>
              </a:rPr>
              <a:t/>
            </a:r>
            <a:br>
              <a:rPr lang="ru-RU" b="1" i="1" dirty="0">
                <a:solidFill>
                  <a:srgbClr val="1C721A"/>
                </a:solidFill>
                <a:latin typeface="Palatino Linotype" panose="02040502050505030304" pitchFamily="18" charset="0"/>
              </a:rPr>
            </a:br>
            <a:r>
              <a:rPr lang="ru-RU" b="0" i="1" dirty="0" err="1">
                <a:latin typeface="Palatino Linotype" panose="02040502050505030304" pitchFamily="18" charset="0"/>
              </a:rPr>
              <a:t>Дикамба</a:t>
            </a:r>
            <a:r>
              <a:rPr lang="ru-RU" b="0" i="1" dirty="0">
                <a:latin typeface="Palatino Linotype" panose="02040502050505030304" pitchFamily="18" charset="0"/>
              </a:rPr>
              <a:t> 420 г/л</a:t>
            </a:r>
          </a:p>
          <a:p>
            <a:pPr>
              <a:lnSpc>
                <a:spcPct val="90000"/>
              </a:lnSpc>
            </a:pPr>
            <a:r>
              <a:rPr lang="ru-RU" b="0" i="1" dirty="0" err="1">
                <a:latin typeface="Palatino Linotype" panose="02040502050505030304" pitchFamily="18" charset="0"/>
              </a:rPr>
              <a:t>Никосульфурон</a:t>
            </a:r>
            <a:r>
              <a:rPr lang="ru-RU" b="0" i="1" dirty="0">
                <a:latin typeface="Palatino Linotype" panose="02040502050505030304" pitchFamily="18" charset="0"/>
              </a:rPr>
              <a:t> 80 г/л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083055" y="5662269"/>
            <a:ext cx="3357554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0975">
              <a:lnSpc>
                <a:spcPct val="120000"/>
              </a:lnSpc>
            </a:pPr>
            <a:r>
              <a:rPr lang="ru-RU" dirty="0"/>
              <a:t>Упаковка:</a:t>
            </a:r>
          </a:p>
          <a:p>
            <a:pPr indent="180975">
              <a:lnSpc>
                <a:spcPct val="120000"/>
              </a:lnSpc>
            </a:pPr>
            <a:r>
              <a:rPr lang="ru-RU" b="0" i="1" dirty="0"/>
              <a:t>Канистра 5 литров </a:t>
            </a:r>
            <a:endParaRPr lang="en-US" b="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83055" y="3517939"/>
            <a:ext cx="4141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Химический класс: </a:t>
            </a:r>
          </a:p>
          <a:p>
            <a:r>
              <a:rPr lang="ru-RU" i="1" dirty="0" smtClean="0"/>
              <a:t>производные бензойной кислоты + </a:t>
            </a:r>
            <a:r>
              <a:rPr lang="ru-RU" i="1" dirty="0" err="1" smtClean="0"/>
              <a:t>сульфонилмочевины</a:t>
            </a:r>
            <a:endParaRPr lang="ru-RU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83055" y="5213261"/>
            <a:ext cx="3154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Технология </a:t>
            </a:r>
            <a:r>
              <a:rPr lang="en-US" b="1" dirty="0" smtClean="0">
                <a:solidFill>
                  <a:srgbClr val="00B050"/>
                </a:solidFill>
              </a:rPr>
              <a:t>Pro Synergy™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4" name="Picture 2" descr="CP-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2636912"/>
            <a:ext cx="3780000" cy="3780000"/>
          </a:xfrm>
          <a:prstGeom prst="rect">
            <a:avLst/>
          </a:prstGeom>
          <a:noFill/>
        </p:spPr>
      </p:pic>
      <p:pic>
        <p:nvPicPr>
          <p:cNvPr id="10" name="Picture 2" descr="http://zemlyakoff.ru/wp-content/uploads/2016/05/Korleone_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642918"/>
            <a:ext cx="3168000" cy="555431"/>
          </a:xfrm>
          <a:prstGeom prst="rect">
            <a:avLst/>
          </a:prstGeom>
          <a:noFill/>
        </p:spPr>
      </p:pic>
      <p:sp>
        <p:nvSpPr>
          <p:cNvPr id="9" name="Rectangle 12"/>
          <p:cNvSpPr txBox="1">
            <a:spLocks noChangeArrowheads="1"/>
          </p:cNvSpPr>
          <p:nvPr/>
        </p:nvSpPr>
        <p:spPr bwMode="auto">
          <a:xfrm>
            <a:off x="2917371" y="1496577"/>
            <a:ext cx="624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Краткая характеристика</a:t>
            </a:r>
          </a:p>
        </p:txBody>
      </p:sp>
    </p:spTree>
    <p:extLst>
      <p:ext uri="{BB962C8B-B14F-4D97-AF65-F5344CB8AC3E}">
        <p14:creationId xmlns:p14="http://schemas.microsoft.com/office/powerpoint/2010/main" val="34035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83568" y="2348880"/>
            <a:ext cx="8317018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Palatino Linotype" panose="02040502050505030304" pitchFamily="18" charset="0"/>
              </a:rPr>
              <a:t>Синергетическое действие </a:t>
            </a:r>
            <a:r>
              <a:rPr lang="ru-RU" b="1" i="1" dirty="0" err="1" smtClean="0">
                <a:latin typeface="Palatino Linotype" panose="02040502050505030304" pitchFamily="18" charset="0"/>
              </a:rPr>
              <a:t>дикамбы</a:t>
            </a:r>
            <a:r>
              <a:rPr lang="ru-RU" b="1" i="1" dirty="0" smtClean="0">
                <a:latin typeface="Palatino Linotype" panose="02040502050505030304" pitchFamily="18" charset="0"/>
              </a:rPr>
              <a:t> и </a:t>
            </a:r>
            <a:r>
              <a:rPr lang="ru-RU" b="1" i="1" dirty="0" err="1" smtClean="0">
                <a:latin typeface="Palatino Linotype" panose="02040502050505030304" pitchFamily="18" charset="0"/>
              </a:rPr>
              <a:t>никосульфурона</a:t>
            </a:r>
            <a:r>
              <a:rPr lang="ru-RU" b="1" i="1" dirty="0" smtClean="0">
                <a:latin typeface="Palatino Linotype" panose="02040502050505030304" pitchFamily="18" charset="0"/>
              </a:rPr>
              <a:t> обеспечивает эффективное уничтожение широкого спектра злаковых и двудольных сорняков, в т. ч. устойчивых к 2,4-Д, </a:t>
            </a:r>
            <a:r>
              <a:rPr lang="ru-RU" b="1" i="1" dirty="0" err="1" smtClean="0">
                <a:latin typeface="Palatino Linotype" panose="02040502050505030304" pitchFamily="18" charset="0"/>
              </a:rPr>
              <a:t>триазинам</a:t>
            </a:r>
            <a:r>
              <a:rPr lang="ru-RU" b="1" i="1" dirty="0" smtClean="0">
                <a:latin typeface="Palatino Linotype" panose="02040502050505030304" pitchFamily="18" charset="0"/>
              </a:rPr>
              <a:t> и МЦПА. </a:t>
            </a:r>
          </a:p>
          <a:p>
            <a:endParaRPr lang="en-US" sz="1050" b="1" i="1" dirty="0" smtClean="0">
              <a:latin typeface="Palatino Linotype" panose="02040502050505030304" pitchFamily="18" charset="0"/>
            </a:endParaRPr>
          </a:p>
          <a:p>
            <a:r>
              <a:rPr lang="ru-RU" b="1" i="1" dirty="0" smtClean="0">
                <a:latin typeface="Palatino Linotype" panose="02040502050505030304" pitchFamily="18" charset="0"/>
              </a:rPr>
              <a:t>Уничтожает падалицу предшествующих культур, в т. ч. подсолнечника и рапса, устойчивых к </a:t>
            </a:r>
            <a:r>
              <a:rPr lang="ru-RU" b="1" i="1" dirty="0" err="1" smtClean="0">
                <a:latin typeface="Palatino Linotype" panose="02040502050505030304" pitchFamily="18" charset="0"/>
              </a:rPr>
              <a:t>имидазолинам</a:t>
            </a:r>
            <a:r>
              <a:rPr lang="ru-RU" b="1" i="1" dirty="0" smtClean="0">
                <a:latin typeface="Palatino Linotype" panose="02040502050505030304" pitchFamily="18" charset="0"/>
              </a:rPr>
              <a:t> и </a:t>
            </a:r>
            <a:r>
              <a:rPr lang="ru-RU" b="1" i="1" dirty="0" err="1" smtClean="0">
                <a:latin typeface="Palatino Linotype" panose="02040502050505030304" pitchFamily="18" charset="0"/>
              </a:rPr>
              <a:t>сульфонилмочевинам</a:t>
            </a:r>
            <a:r>
              <a:rPr lang="ru-RU" b="1" i="1" dirty="0" smtClean="0">
                <a:latin typeface="Palatino Linotype" panose="02040502050505030304" pitchFamily="18" charset="0"/>
              </a:rPr>
              <a:t>. </a:t>
            </a:r>
          </a:p>
          <a:p>
            <a:endParaRPr lang="en-US" sz="1050" b="1" i="1" dirty="0" smtClean="0">
              <a:latin typeface="Palatino Linotype" panose="02040502050505030304" pitchFamily="18" charset="0"/>
            </a:endParaRPr>
          </a:p>
          <a:p>
            <a:r>
              <a:rPr lang="ru-RU" b="1" i="1" dirty="0" smtClean="0">
                <a:latin typeface="Palatino Linotype" panose="02040502050505030304" pitchFamily="18" charset="0"/>
              </a:rPr>
              <a:t>Высокая избирательность по отношению к культурным растениям.</a:t>
            </a:r>
          </a:p>
          <a:p>
            <a:endParaRPr lang="ru-RU" sz="1050" b="1" i="1" dirty="0" smtClean="0">
              <a:latin typeface="Palatino Linotype" panose="02040502050505030304" pitchFamily="18" charset="0"/>
            </a:endParaRPr>
          </a:p>
          <a:p>
            <a:r>
              <a:rPr lang="ru-RU" b="1" i="1" dirty="0" smtClean="0">
                <a:latin typeface="Palatino Linotype" panose="02040502050505030304" pitchFamily="18" charset="0"/>
              </a:rPr>
              <a:t>Отсутствуют ограничения по севообороту на последующие культуры за счет быстрого разложения в почве. </a:t>
            </a:r>
          </a:p>
          <a:p>
            <a:endParaRPr lang="en-US" sz="1050" b="1" i="1" dirty="0" smtClean="0">
              <a:latin typeface="Palatino Linotype" panose="02040502050505030304" pitchFamily="18" charset="0"/>
            </a:endParaRPr>
          </a:p>
          <a:p>
            <a:endParaRPr lang="en-US" sz="1050" b="1" i="1" dirty="0" smtClean="0">
              <a:latin typeface="Palatino Linotype" panose="02040502050505030304" pitchFamily="18" charset="0"/>
            </a:endParaRPr>
          </a:p>
          <a:p>
            <a:r>
              <a:rPr lang="ru-RU" b="1" i="1" dirty="0" smtClean="0">
                <a:latin typeface="Palatino Linotype" panose="02040502050505030304" pitchFamily="18" charset="0"/>
              </a:rPr>
              <a:t>Совместим в баковых смесях с инсектицидами, фунгицидами, регуляторами роста и микроудобрениями.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1628800"/>
            <a:ext cx="2975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Palatino Linotype" panose="02040502050505030304" pitchFamily="18" charset="0"/>
              </a:rPr>
              <a:t>Преимущества:</a:t>
            </a:r>
          </a:p>
        </p:txBody>
      </p:sp>
      <p:pic>
        <p:nvPicPr>
          <p:cNvPr id="6" name="Picture 2" descr="http://zemlyakoff.ru/wp-content/uploads/2016/05/Korleone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642918"/>
            <a:ext cx="3168000" cy="555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615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018457"/>
              </p:ext>
            </p:extLst>
          </p:nvPr>
        </p:nvGraphicFramePr>
        <p:xfrm>
          <a:off x="827584" y="2780928"/>
          <a:ext cx="7959256" cy="3052852"/>
        </p:xfrm>
        <a:graphic>
          <a:graphicData uri="http://schemas.openxmlformats.org/drawingml/2006/table">
            <a:tbl>
              <a:tblPr/>
              <a:tblGrid>
                <a:gridCol w="1440160"/>
                <a:gridCol w="2160240"/>
                <a:gridCol w="1072710"/>
                <a:gridCol w="1951626"/>
                <a:gridCol w="1334520"/>
              </a:tblGrid>
              <a:tr h="761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Обрабатываемая культура</a:t>
                      </a:r>
                      <a:endParaRPr lang="ru-RU" sz="1300" dirty="0">
                        <a:solidFill>
                          <a:srgbClr val="FFFFFF"/>
                        </a:solidFill>
                      </a:endParaRP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Вредный объект</a:t>
                      </a:r>
                      <a:endParaRPr lang="ru-RU" sz="1300" dirty="0">
                        <a:solidFill>
                          <a:srgbClr val="FFFFFF"/>
                        </a:solidFill>
                      </a:endParaRP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Норма расхода препарата, л/га</a:t>
                      </a:r>
                      <a:endParaRPr lang="ru-RU" sz="1300" dirty="0">
                        <a:solidFill>
                          <a:srgbClr val="FFFFFF"/>
                        </a:solidFill>
                      </a:endParaRP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Способ, время обработки</a:t>
                      </a:r>
                      <a:endParaRPr lang="ru-RU" sz="1300" dirty="0">
                        <a:solidFill>
                          <a:srgbClr val="FFFFFF"/>
                        </a:solidFill>
                      </a:endParaRP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Срок</a:t>
                      </a:r>
                      <a:br>
                        <a:rPr lang="ru-RU" sz="1300" b="1" dirty="0">
                          <a:solidFill>
                            <a:srgbClr val="FFFFFF"/>
                          </a:solidFill>
                        </a:rPr>
                      </a:br>
                      <a:r>
                        <a:rPr lang="ru-RU" sz="1300" b="1" dirty="0" smtClean="0">
                          <a:solidFill>
                            <a:srgbClr val="FFFFFF"/>
                          </a:solidFill>
                        </a:rPr>
                        <a:t>ожидания</a:t>
                      </a:r>
                      <a:endParaRPr lang="en-US" sz="1300" b="1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 fontAlgn="ctr"/>
                      <a:r>
                        <a:rPr lang="ru-RU" sz="1300" b="1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(кратность обработок)</a:t>
                      </a:r>
                      <a:endParaRPr lang="ru-RU" sz="1300" dirty="0">
                        <a:solidFill>
                          <a:srgbClr val="FFFFFF"/>
                        </a:solidFill>
                      </a:endParaRP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</a:tr>
              <a:tr h="2181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Кукуруза</a:t>
                      </a: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Однолетние двудольные, однолетние и многолетние злаковые, некоторые многолетние двудольные,</a:t>
                      </a:r>
                      <a:br>
                        <a:rPr lang="ru-RU" sz="1300" dirty="0"/>
                      </a:br>
                      <a:r>
                        <a:rPr lang="ru-RU" sz="1300" dirty="0"/>
                        <a:t>в т.ч. бодяк, осот</a:t>
                      </a: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0,3-0,6</a:t>
                      </a: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Опрыскивание посевов в фазе 2-6 листьев культуры, 1-4 листьев, розетки листьев у многолетних двудольных сорняков и при высоте пырея ползучего 10-15 см</a:t>
                      </a: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60 (1)</a:t>
                      </a:r>
                    </a:p>
                  </a:txBody>
                  <a:tcPr marL="39555" marR="39555" marT="39555" marB="395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39406" y="1988840"/>
            <a:ext cx="4132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Palatino Linotype" panose="02040502050505030304" pitchFamily="18" charset="0"/>
              </a:rPr>
              <a:t>Регламент применения</a:t>
            </a:r>
            <a:endParaRPr lang="ru-RU" sz="2800" b="1" i="1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2" descr="http://zemlyakoff.ru/wp-content/uploads/2016/05/Korleone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642918"/>
            <a:ext cx="3168000" cy="555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03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9561"/>
          <a:stretch/>
        </p:blipFill>
        <p:spPr>
          <a:xfrm>
            <a:off x="776287" y="1965960"/>
            <a:ext cx="3519053" cy="457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16" y="548680"/>
            <a:ext cx="3337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Palatino Linotype" panose="02040502050505030304" pitchFamily="18" charset="0"/>
              </a:rPr>
              <a:t>Префект, ВДГ</a:t>
            </a:r>
            <a:endParaRPr lang="ru-RU" sz="3600" i="1" dirty="0">
              <a:latin typeface="Palatino Linotype" panose="020405020505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9687" y="2132856"/>
            <a:ext cx="43652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i="1" dirty="0">
                <a:solidFill>
                  <a:srgbClr val="005624"/>
                </a:solidFill>
                <a:latin typeface="Palatino Linotype" panose="02040502050505030304" pitchFamily="18" charset="0"/>
              </a:rPr>
              <a:t>Переписывая стандарты</a:t>
            </a:r>
            <a:endParaRPr lang="ru-RU" sz="2700" dirty="0">
              <a:latin typeface="Palatino Linotype" panose="0204050205050503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20011" y="3048000"/>
            <a:ext cx="3684651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i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Гербицид для борьбы с однолетними и многолетними двудольными и злаковыми сорняками в посевах кукурузы и картофеля</a:t>
            </a:r>
          </a:p>
        </p:txBody>
      </p:sp>
    </p:spTree>
    <p:extLst>
      <p:ext uri="{BB962C8B-B14F-4D97-AF65-F5344CB8AC3E}">
        <p14:creationId xmlns:p14="http://schemas.microsoft.com/office/powerpoint/2010/main" val="354998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91001" y="22860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Palatino Linotype" panose="02040502050505030304" pitchFamily="18" charset="0"/>
              </a:rPr>
              <a:t>Препаративная</a:t>
            </a:r>
            <a:r>
              <a:rPr lang="ru-RU" b="1" dirty="0" smtClean="0">
                <a:latin typeface="Palatino Linotype" panose="02040502050505030304" pitchFamily="18" charset="0"/>
              </a:rPr>
              <a:t> форма:</a:t>
            </a:r>
          </a:p>
          <a:p>
            <a:r>
              <a:rPr lang="ru-RU" i="1" dirty="0"/>
              <a:t>водно-</a:t>
            </a:r>
            <a:r>
              <a:rPr lang="ru-RU" i="1" dirty="0" err="1"/>
              <a:t>диспергируемые</a:t>
            </a:r>
            <a:r>
              <a:rPr lang="ru-RU" i="1" dirty="0"/>
              <a:t> гранулы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91001" y="3048000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alatino Linotype" panose="02040502050505030304" pitchFamily="18" charset="0"/>
              </a:rPr>
              <a:t>Действующее вещество:</a:t>
            </a:r>
          </a:p>
          <a:p>
            <a:r>
              <a:rPr lang="ru-RU" b="1" dirty="0" smtClean="0">
                <a:latin typeface="Palatino Linotype" panose="02040502050505030304" pitchFamily="18" charset="0"/>
              </a:rPr>
              <a:t> </a:t>
            </a:r>
            <a:r>
              <a:rPr lang="ru-RU" i="1" dirty="0" err="1"/>
              <a:t>римсульфурон</a:t>
            </a:r>
            <a:endParaRPr lang="ru-RU" b="1" i="1" dirty="0" smtClean="0"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93178" y="4295001"/>
            <a:ext cx="2476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Palatino Linotype" panose="02040502050505030304" pitchFamily="18" charset="0"/>
              </a:rPr>
              <a:t>Химический класс</a:t>
            </a:r>
            <a:r>
              <a:rPr lang="ru-RU" b="1" dirty="0" smtClean="0">
                <a:latin typeface="Palatino Linotype" panose="02040502050505030304" pitchFamily="18" charset="0"/>
              </a:rPr>
              <a:t>:</a:t>
            </a:r>
            <a:r>
              <a:rPr lang="ru-RU" dirty="0"/>
              <a:t> </a:t>
            </a:r>
            <a:r>
              <a:rPr lang="ru-RU" dirty="0" smtClean="0"/>
              <a:t> </a:t>
            </a:r>
          </a:p>
          <a:p>
            <a:r>
              <a:rPr lang="ru-RU" i="1" dirty="0" err="1" smtClean="0"/>
              <a:t>сульфонилмочевины</a:t>
            </a:r>
            <a:r>
              <a:rPr lang="ru-RU" b="1" i="1" dirty="0" smtClean="0">
                <a:latin typeface="Palatino Linotype" panose="02040502050505030304" pitchFamily="18" charset="0"/>
              </a:rPr>
              <a:t> </a:t>
            </a:r>
            <a:r>
              <a:rPr lang="ru-RU" dirty="0" smtClean="0">
                <a:latin typeface="Palatino Linotype" panose="0204050205050503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91001" y="3810000"/>
            <a:ext cx="2893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Palatino Linotype" panose="02040502050505030304" pitchFamily="18" charset="0"/>
              </a:rPr>
              <a:t>Концентрация</a:t>
            </a:r>
            <a:r>
              <a:rPr lang="ru-RU" b="1" dirty="0" smtClean="0">
                <a:latin typeface="Palatino Linotype" panose="02040502050505030304" pitchFamily="18" charset="0"/>
              </a:rPr>
              <a:t>:</a:t>
            </a:r>
            <a:r>
              <a:rPr lang="ru-RU" dirty="0" smtClean="0">
                <a:latin typeface="Palatino Linotype" panose="02040502050505030304" pitchFamily="18" charset="0"/>
              </a:rPr>
              <a:t> </a:t>
            </a:r>
            <a:r>
              <a:rPr lang="ru-RU" dirty="0" smtClean="0"/>
              <a:t>500 г/кг.</a:t>
            </a:r>
            <a:endParaRPr lang="ru-RU" b="1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6000" r="26000" b="4667"/>
          <a:stretch/>
        </p:blipFill>
        <p:spPr>
          <a:xfrm>
            <a:off x="7620000" y="4295001"/>
            <a:ext cx="1080000" cy="212824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110540" y="5181600"/>
            <a:ext cx="3128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Palatino Linotype" panose="02040502050505030304" pitchFamily="18" charset="0"/>
              </a:rPr>
              <a:t>Фасовка: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i="1" dirty="0"/>
              <a:t>фольгированные пакеты по 0,6 кг. В одном пакете 30 водорастворимых пакетиков по 20 </a:t>
            </a:r>
            <a:r>
              <a:rPr lang="ru-RU" i="1" dirty="0" smtClean="0"/>
              <a:t>гр.</a:t>
            </a:r>
            <a:endParaRPr lang="ru-RU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16" y="548680"/>
            <a:ext cx="3337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Palatino Linotype" panose="02040502050505030304" pitchFamily="18" charset="0"/>
              </a:rPr>
              <a:t>Префект, ВДГ</a:t>
            </a:r>
            <a:endParaRPr lang="ru-RU" sz="3600" i="1" dirty="0">
              <a:latin typeface="Palatino Linotype" panose="02040502050505030304" pitchFamily="18" charset="0"/>
            </a:endParaRPr>
          </a:p>
        </p:txBody>
      </p:sp>
      <p:sp>
        <p:nvSpPr>
          <p:cNvPr id="12" name="Rectangle 12"/>
          <p:cNvSpPr txBox="1">
            <a:spLocks noChangeArrowheads="1"/>
          </p:cNvSpPr>
          <p:nvPr/>
        </p:nvSpPr>
        <p:spPr bwMode="auto">
          <a:xfrm>
            <a:off x="2865462" y="1512332"/>
            <a:ext cx="624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Краткая характеристика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r="21405"/>
          <a:stretch/>
        </p:blipFill>
        <p:spPr>
          <a:xfrm>
            <a:off x="391648" y="2286575"/>
            <a:ext cx="3528392" cy="35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7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4082" y="2362200"/>
            <a:ext cx="41875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Широкий </a:t>
            </a:r>
            <a:r>
              <a:rPr lang="ru-RU" sz="2000" dirty="0"/>
              <a:t>спектр уничтожения злаковых и двудольных сорняков.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Высококонцентрированная </a:t>
            </a:r>
            <a:r>
              <a:rPr lang="ru-RU" sz="2000" dirty="0" err="1"/>
              <a:t>формуляция</a:t>
            </a:r>
            <a:r>
              <a:rPr lang="ru-RU" sz="2000" dirty="0"/>
              <a:t> – низкие нормы внесения.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Отсутствие последействия.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Избирательность по отношению к культурным растениям.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Совместим в баковых смесях с инсектицидами, фунгицидами, регуляторами роста и микроудобрениями.</a:t>
            </a:r>
            <a:endParaRPr lang="ru-RU" sz="2000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6800" y="1600200"/>
            <a:ext cx="3163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Преимущества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805" r="-12324" b="-805"/>
          <a:stretch/>
        </p:blipFill>
        <p:spPr>
          <a:xfrm>
            <a:off x="395536" y="2420888"/>
            <a:ext cx="4968000" cy="37791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16" y="548680"/>
            <a:ext cx="3337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Palatino Linotype" panose="02040502050505030304" pitchFamily="18" charset="0"/>
              </a:rPr>
              <a:t>Префект, ВДГ</a:t>
            </a:r>
            <a:endParaRPr lang="ru-RU" sz="3600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0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627784" y="1916832"/>
            <a:ext cx="4132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Регламент применения</a:t>
            </a:r>
            <a:endParaRPr lang="ru-RU" sz="2800" b="1" i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839854"/>
              </p:ext>
            </p:extLst>
          </p:nvPr>
        </p:nvGraphicFramePr>
        <p:xfrm>
          <a:off x="179512" y="2780928"/>
          <a:ext cx="8839201" cy="3168352"/>
        </p:xfrm>
        <a:graphic>
          <a:graphicData uri="http://schemas.openxmlformats.org/drawingml/2006/table">
            <a:tbl>
              <a:tblPr/>
              <a:tblGrid>
                <a:gridCol w="1224136"/>
                <a:gridCol w="1224136"/>
                <a:gridCol w="864096"/>
                <a:gridCol w="1008112"/>
                <a:gridCol w="3745834"/>
                <a:gridCol w="772887"/>
              </a:tblGrid>
              <a:tr h="941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dirty="0">
                          <a:solidFill>
                            <a:srgbClr val="FFFFFF"/>
                          </a:solidFill>
                          <a:effectLst/>
                        </a:rPr>
                        <a:t>Обрабатываемая культура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dirty="0">
                          <a:solidFill>
                            <a:srgbClr val="FFFFFF"/>
                          </a:solidFill>
                          <a:effectLst/>
                        </a:rPr>
                        <a:t>Вредный объект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dirty="0">
                          <a:solidFill>
                            <a:srgbClr val="FFFFFF"/>
                          </a:solidFill>
                          <a:effectLst/>
                        </a:rPr>
                        <a:t>Норма расхода препарата г/га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dirty="0">
                          <a:solidFill>
                            <a:srgbClr val="FFFFFF"/>
                          </a:solidFill>
                          <a:effectLst/>
                        </a:rPr>
                        <a:t>Норма расхода рабочей жидкости л/га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dirty="0">
                          <a:solidFill>
                            <a:srgbClr val="FFFFFF"/>
                          </a:solidFill>
                          <a:effectLst/>
                        </a:rPr>
                        <a:t>Способ, время обработки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</a:rPr>
                        <a:t>Срок</a:t>
                      </a:r>
                      <a:br>
                        <a:rPr lang="ru-RU" sz="1100" b="1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</a:rPr>
                        <a:t>ожидания (кратность обработок)</a:t>
                      </a:r>
                      <a:endParaRPr lang="ru-RU" sz="11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24"/>
                    </a:solidFill>
                  </a:tcPr>
                </a:tc>
              </a:tr>
              <a:tr h="80739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Кукуруза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Однолетние злаковые и двудольные сорняки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20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200-300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Опрыскивание посевов в фазе 2-6 листьев культуры и ранние фазы роста сорняков в смеси с 50-100 мл/га </a:t>
                      </a:r>
                      <a:r>
                        <a:rPr lang="ru-RU" sz="1100" dirty="0" err="1">
                          <a:effectLst/>
                        </a:rPr>
                        <a:t>Биотон</a:t>
                      </a:r>
                      <a:r>
                        <a:rPr lang="ru-RU" sz="1100" dirty="0">
                          <a:effectLst/>
                        </a:rPr>
                        <a:t> (ПАВ)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-(1)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1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>
                          <a:effectLst/>
                        </a:rPr>
                        <a:t>Многолетние и однолетние злаковые и двудольные сорняки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>
                          <a:effectLst/>
                        </a:rPr>
                        <a:t>25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200-300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Опрыскивание посевов в фазе 2-6 листьев культуры при высоте злаковых сорняков 10-15 см и в фазе розетки осотов в смеси с 50-100 мл/га </a:t>
                      </a:r>
                      <a:r>
                        <a:rPr lang="ru-RU" sz="1100" dirty="0" err="1">
                          <a:effectLst/>
                        </a:rPr>
                        <a:t>Биотон</a:t>
                      </a:r>
                      <a:r>
                        <a:rPr lang="ru-RU" sz="1100" dirty="0">
                          <a:effectLst/>
                        </a:rPr>
                        <a:t> (ПАВ)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-(1)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15+10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200-300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>
                          <a:effectLst/>
                        </a:rPr>
                        <a:t>Опрыскивание посевов в фазе 2-6 листьев культуры. Двукратное дробное опрыскивание по первой и второй волне сорняков (интервал 10-20 дней) в смеси с 50-100 мл/га Биотон (ПАВ) (отдельно для каждой обработки).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dirty="0">
                          <a:effectLst/>
                        </a:rPr>
                        <a:t>-(2)</a:t>
                      </a:r>
                    </a:p>
                  </a:txBody>
                  <a:tcPr marL="10794" marR="10794" marT="10794" marB="107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16" y="548680"/>
            <a:ext cx="3337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Palatino Linotype" panose="02040502050505030304" pitchFamily="18" charset="0"/>
              </a:rPr>
              <a:t>Префект, ВДГ</a:t>
            </a:r>
            <a:endParaRPr lang="ru-RU" sz="3600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7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P-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157822"/>
            <a:ext cx="3996000" cy="3996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25570" y="3096195"/>
            <a:ext cx="34433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Palatino Linotype" panose="02040502050505030304" pitchFamily="18" charset="0"/>
              </a:rPr>
              <a:t>Трехкомпонентный гербицид для борьбы с однолетними и многолетними двудольными и злаковыми сорняками в посевах кукурузы</a:t>
            </a:r>
            <a:endParaRPr lang="ru-RU" sz="2000" b="1" i="1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488" y="579687"/>
            <a:ext cx="2520000" cy="777611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25570" y="1905000"/>
            <a:ext cx="32766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latin typeface="Palatino Linotype" panose="02040502050505030304" pitchFamily="18" charset="0"/>
                <a:cs typeface="Times New Roman" pitchFamily="18" charset="0"/>
              </a:rPr>
              <a:t>Модерн, КЭ</a:t>
            </a:r>
          </a:p>
        </p:txBody>
      </p:sp>
    </p:spTree>
    <p:extLst>
      <p:ext uri="{BB962C8B-B14F-4D97-AF65-F5344CB8AC3E}">
        <p14:creationId xmlns:p14="http://schemas.microsoft.com/office/powerpoint/2010/main" val="11482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6" name="Picture 4" descr="CP-12"/>
          <p:cNvPicPr>
            <a:picLocks noChangeAspect="1" noChangeArrowheads="1"/>
          </p:cNvPicPr>
          <p:nvPr/>
        </p:nvPicPr>
        <p:blipFill rotWithShape="1">
          <a:blip r:embed="rId3"/>
          <a:srcRect l="23851" t="11925" r="22488" b="7583"/>
          <a:stretch/>
        </p:blipFill>
        <p:spPr bwMode="auto">
          <a:xfrm>
            <a:off x="7070553" y="4857000"/>
            <a:ext cx="1080000" cy="1620000"/>
          </a:xfrm>
          <a:prstGeom prst="rect">
            <a:avLst/>
          </a:prstGeom>
          <a:noFill/>
        </p:spPr>
      </p:pic>
      <p:pic>
        <p:nvPicPr>
          <p:cNvPr id="23554" name="Picture 2" descr="http://i.internethaber.com/images/gallery/34869/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702" y="2328417"/>
            <a:ext cx="3672000" cy="34189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2141080"/>
            <a:ext cx="4071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alatino Linotype" panose="02040502050505030304" pitchFamily="18" charset="0"/>
              </a:rPr>
              <a:t>Действующее вещество: </a:t>
            </a:r>
            <a:endParaRPr lang="ru-RU" sz="1600" b="1" dirty="0" smtClean="0">
              <a:latin typeface="Palatino Linotype" panose="02040502050505030304" pitchFamily="18" charset="0"/>
            </a:endParaRPr>
          </a:p>
          <a:p>
            <a:r>
              <a:rPr lang="ru-RU" sz="1600" i="1" dirty="0" smtClean="0">
                <a:latin typeface="Palatino Linotype" panose="02040502050505030304" pitchFamily="18" charset="0"/>
              </a:rPr>
              <a:t>412г/л. 2,4-Д кислота сложный</a:t>
            </a:r>
          </a:p>
          <a:p>
            <a:r>
              <a:rPr lang="ru-RU" sz="1600" i="1" dirty="0" smtClean="0">
                <a:latin typeface="Palatino Linotype" panose="02040502050505030304" pitchFamily="18" charset="0"/>
              </a:rPr>
              <a:t> 2-этилгексиловый эфир </a:t>
            </a:r>
          </a:p>
          <a:p>
            <a:r>
              <a:rPr lang="ru-RU" sz="1600" i="1" dirty="0" smtClean="0">
                <a:latin typeface="Palatino Linotype" panose="02040502050505030304" pitchFamily="18" charset="0"/>
              </a:rPr>
              <a:t>+ 80 г/л. </a:t>
            </a:r>
            <a:r>
              <a:rPr lang="ru-RU" sz="1600" i="1" dirty="0" err="1" smtClean="0">
                <a:latin typeface="Palatino Linotype" panose="02040502050505030304" pitchFamily="18" charset="0"/>
              </a:rPr>
              <a:t>никосульфурон</a:t>
            </a:r>
            <a:r>
              <a:rPr lang="ru-RU" sz="1600" i="1" dirty="0" smtClean="0">
                <a:latin typeface="Palatino Linotype" panose="02040502050505030304" pitchFamily="18" charset="0"/>
              </a:rPr>
              <a:t> </a:t>
            </a:r>
            <a:endParaRPr lang="en-US" sz="1600" i="1" dirty="0" smtClean="0">
              <a:latin typeface="Palatino Linotype" panose="02040502050505030304" pitchFamily="18" charset="0"/>
            </a:endParaRPr>
          </a:p>
          <a:p>
            <a:r>
              <a:rPr lang="ru-RU" sz="1600" i="1" dirty="0" smtClean="0">
                <a:latin typeface="Palatino Linotype" panose="02040502050505030304" pitchFamily="18" charset="0"/>
              </a:rPr>
              <a:t>+ 8 г/л. </a:t>
            </a:r>
            <a:r>
              <a:rPr lang="ru-RU" sz="1600" i="1" dirty="0" err="1" smtClean="0">
                <a:latin typeface="Palatino Linotype" panose="02040502050505030304" pitchFamily="18" charset="0"/>
              </a:rPr>
              <a:t>флорасулам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69040" y="3571710"/>
            <a:ext cx="48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atin typeface="Palatino Linotype" panose="02040502050505030304" pitchFamily="18" charset="0"/>
              </a:rPr>
              <a:t>Препаративная</a:t>
            </a:r>
            <a:r>
              <a:rPr lang="ru-RU" sz="1600" b="1" dirty="0" smtClean="0">
                <a:latin typeface="Palatino Linotype" panose="02040502050505030304" pitchFamily="18" charset="0"/>
              </a:rPr>
              <a:t> форма: </a:t>
            </a:r>
            <a:r>
              <a:rPr lang="ru-RU" sz="1600" i="1" dirty="0" smtClean="0">
                <a:latin typeface="Palatino Linotype" panose="02040502050505030304" pitchFamily="18" charset="0"/>
              </a:rPr>
              <a:t>концентрат эмульсии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3955899"/>
            <a:ext cx="42862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alatino Linotype" panose="02040502050505030304" pitchFamily="18" charset="0"/>
              </a:rPr>
              <a:t>Химический класс:</a:t>
            </a:r>
            <a:r>
              <a:rPr lang="ru-RU" dirty="0" smtClean="0">
                <a:latin typeface="Palatino Linotype" panose="02040502050505030304" pitchFamily="18" charset="0"/>
              </a:rPr>
              <a:t> </a:t>
            </a:r>
            <a:r>
              <a:rPr lang="ru-RU" sz="1600" i="1" dirty="0" smtClean="0">
                <a:latin typeface="Palatino Linotype" panose="02040502050505030304" pitchFamily="18" charset="0"/>
              </a:rPr>
              <a:t>производные </a:t>
            </a:r>
            <a:r>
              <a:rPr lang="ru-RU" sz="1600" i="1" dirty="0" err="1" smtClean="0">
                <a:latin typeface="Palatino Linotype" panose="02040502050505030304" pitchFamily="18" charset="0"/>
              </a:rPr>
              <a:t>арилоксиалканкарбоновых</a:t>
            </a:r>
            <a:r>
              <a:rPr lang="ru-RU" sz="1600" i="1" dirty="0" smtClean="0">
                <a:latin typeface="Palatino Linotype" panose="02040502050505030304" pitchFamily="18" charset="0"/>
              </a:rPr>
              <a:t>  кислоты + </a:t>
            </a:r>
            <a:r>
              <a:rPr lang="ru-RU" sz="1600" i="1" dirty="0" err="1" smtClean="0">
                <a:latin typeface="Palatino Linotype" panose="02040502050505030304" pitchFamily="18" charset="0"/>
              </a:rPr>
              <a:t>сульфонилмочевины</a:t>
            </a:r>
            <a:r>
              <a:rPr lang="ru-RU" sz="1600" i="1" dirty="0" smtClean="0">
                <a:latin typeface="Palatino Linotype" panose="02040502050505030304" pitchFamily="18" charset="0"/>
              </a:rPr>
              <a:t> + </a:t>
            </a:r>
            <a:r>
              <a:rPr lang="ru-RU" sz="1600" i="1" dirty="0" err="1" smtClean="0">
                <a:latin typeface="Palatino Linotype" panose="02040502050505030304" pitchFamily="18" charset="0"/>
              </a:rPr>
              <a:t>триазолпиримидины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9039" y="5147388"/>
            <a:ext cx="138691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Palatino Linotype" panose="02040502050505030304" pitchFamily="18" charset="0"/>
              </a:rPr>
              <a:t>Фасовка:</a:t>
            </a:r>
            <a:r>
              <a:rPr lang="ru-RU" dirty="0" smtClean="0">
                <a:latin typeface="Palatino Linotype" panose="02040502050505030304" pitchFamily="18" charset="0"/>
              </a:rPr>
              <a:t> </a:t>
            </a:r>
          </a:p>
          <a:p>
            <a:r>
              <a:rPr lang="ru-RU" sz="1600" i="1" dirty="0" smtClean="0">
                <a:latin typeface="Palatino Linotype" panose="02040502050505030304" pitchFamily="18" charset="0"/>
              </a:rPr>
              <a:t>Канистра 5 л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pic>
        <p:nvPicPr>
          <p:cNvPr id="9218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488" y="579687"/>
            <a:ext cx="2520000" cy="777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811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628800"/>
            <a:ext cx="9144000" cy="4924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6" y="2047900"/>
            <a:ext cx="8388376" cy="42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2786082" cy="1296974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</a:rPr>
              <a:t>География присутствия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07904" y="980554"/>
            <a:ext cx="4824536" cy="146358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283968" y="102863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920000"/>
                </a:solidFill>
                <a:latin typeface="AGOpus" pitchFamily="82" charset="0"/>
              </a:rPr>
              <a:t>Основная линейка наших продуктов зарегистрирована  в республике Беларусь, Молдавии, Казахстане.</a:t>
            </a:r>
            <a:endParaRPr lang="ru-RU" sz="2400" b="1" dirty="0">
              <a:solidFill>
                <a:srgbClr val="920000"/>
              </a:solidFill>
              <a:latin typeface="AGOpus" pitchFamily="82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553672"/>
            <a:ext cx="9144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Изображение 8" descr="LOGO3.tiff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2" y="260648"/>
            <a:ext cx="2124000" cy="5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38600" y="1382185"/>
            <a:ext cx="251062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i="1" dirty="0" smtClean="0">
                <a:latin typeface="Palatino Linotype" panose="02040502050505030304" pitchFamily="18" charset="0"/>
              </a:rPr>
              <a:t>Преимущества</a:t>
            </a:r>
            <a:endParaRPr lang="ru-RU" sz="2500" i="1" dirty="0">
              <a:latin typeface="Palatino Linotype" panose="020405020505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4744" y="1973201"/>
            <a:ext cx="528641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i="1" dirty="0" smtClean="0">
                <a:latin typeface="Palatino Linotype" panose="02040502050505030304" pitchFamily="18" charset="0"/>
              </a:rPr>
              <a:t> </a:t>
            </a:r>
            <a:r>
              <a:rPr lang="ru-RU" sz="1750" i="1" dirty="0" smtClean="0">
                <a:latin typeface="Palatino Linotype" panose="02040502050505030304" pitchFamily="18" charset="0"/>
              </a:rPr>
              <a:t>Три компонента для максимального спектра подавления сорняков. </a:t>
            </a:r>
          </a:p>
          <a:p>
            <a:pPr>
              <a:buFont typeface="Arial" pitchFamily="34" charset="0"/>
              <a:buChar char="•"/>
            </a:pPr>
            <a:r>
              <a:rPr lang="en-US" sz="1750" i="1" dirty="0" smtClean="0">
                <a:latin typeface="Palatino Linotype" panose="02040502050505030304" pitchFamily="18" charset="0"/>
              </a:rPr>
              <a:t> </a:t>
            </a:r>
            <a:r>
              <a:rPr lang="ru-RU" sz="1750" i="1" dirty="0" smtClean="0">
                <a:latin typeface="Palatino Linotype" panose="02040502050505030304" pitchFamily="18" charset="0"/>
              </a:rPr>
              <a:t>Уничтожает однолетние и многолетние злаковые и двудольные сорняки. </a:t>
            </a:r>
          </a:p>
          <a:p>
            <a:pPr>
              <a:buFont typeface="Arial" pitchFamily="34" charset="0"/>
              <a:buChar char="•"/>
            </a:pPr>
            <a:r>
              <a:rPr lang="en-US" sz="1750" i="1" dirty="0" smtClean="0">
                <a:latin typeface="Palatino Linotype" panose="02040502050505030304" pitchFamily="18" charset="0"/>
              </a:rPr>
              <a:t> </a:t>
            </a:r>
            <a:r>
              <a:rPr lang="ru-RU" sz="1750" i="1" dirty="0" smtClean="0">
                <a:latin typeface="Palatino Linotype" panose="02040502050505030304" pitchFamily="18" charset="0"/>
              </a:rPr>
              <a:t>Уничтожает падалицу предшествующих культур, в том числе устойчивых сортов и гибридов к </a:t>
            </a:r>
            <a:r>
              <a:rPr lang="ru-RU" sz="1750" i="1" dirty="0" err="1" smtClean="0">
                <a:latin typeface="Palatino Linotype" panose="02040502050505030304" pitchFamily="18" charset="0"/>
              </a:rPr>
              <a:t>сульфонилмочевинам</a:t>
            </a:r>
            <a:r>
              <a:rPr lang="ru-RU" sz="1750" i="1" dirty="0" smtClean="0">
                <a:latin typeface="Palatino Linotype" panose="02040502050505030304" pitchFamily="18" charset="0"/>
              </a:rPr>
              <a:t> и </a:t>
            </a:r>
            <a:r>
              <a:rPr lang="ru-RU" sz="1750" i="1" dirty="0" err="1" smtClean="0">
                <a:latin typeface="Palatino Linotype" panose="02040502050505030304" pitchFamily="18" charset="0"/>
              </a:rPr>
              <a:t>имидозолинам</a:t>
            </a:r>
            <a:r>
              <a:rPr lang="ru-RU" sz="1750" i="1" dirty="0" smtClean="0">
                <a:latin typeface="Palatino Linotype" panose="02040502050505030304" pitchFamily="18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sz="1750" i="1" dirty="0" smtClean="0">
                <a:latin typeface="Palatino Linotype" panose="02040502050505030304" pitchFamily="18" charset="0"/>
              </a:rPr>
              <a:t> </a:t>
            </a:r>
            <a:r>
              <a:rPr lang="ru-RU" sz="1750" i="1" dirty="0" smtClean="0">
                <a:latin typeface="Palatino Linotype" panose="02040502050505030304" pitchFamily="18" charset="0"/>
              </a:rPr>
              <a:t>Отсутствие последействия за счет быстрого разложения. </a:t>
            </a:r>
          </a:p>
          <a:p>
            <a:pPr>
              <a:buFont typeface="Arial" pitchFamily="34" charset="0"/>
              <a:buChar char="•"/>
            </a:pPr>
            <a:r>
              <a:rPr lang="en-US" sz="1750" i="1" dirty="0" smtClean="0">
                <a:latin typeface="Palatino Linotype" panose="02040502050505030304" pitchFamily="18" charset="0"/>
              </a:rPr>
              <a:t> </a:t>
            </a:r>
            <a:r>
              <a:rPr lang="ru-RU" sz="1750" i="1" dirty="0" smtClean="0">
                <a:latin typeface="Palatino Linotype" panose="02040502050505030304" pitchFamily="18" charset="0"/>
              </a:rPr>
              <a:t>Высокая селективность по отношению к культурным растениям. </a:t>
            </a:r>
          </a:p>
          <a:p>
            <a:pPr>
              <a:buFont typeface="Arial" pitchFamily="34" charset="0"/>
              <a:buChar char="•"/>
            </a:pPr>
            <a:r>
              <a:rPr lang="en-US" sz="1750" i="1" dirty="0" smtClean="0">
                <a:latin typeface="Palatino Linotype" panose="02040502050505030304" pitchFamily="18" charset="0"/>
              </a:rPr>
              <a:t> </a:t>
            </a:r>
            <a:r>
              <a:rPr lang="ru-RU" sz="1750" i="1" dirty="0" smtClean="0">
                <a:latin typeface="Palatino Linotype" panose="02040502050505030304" pitchFamily="18" charset="0"/>
              </a:rPr>
              <a:t>Совместим в баковых смесях с инсектицидами, фунгицидами, регуляторами роста и микроудобрениями. </a:t>
            </a:r>
            <a:endParaRPr lang="ru-RU" sz="1750" i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 descr="http://usiter.com/uploads/20120418/pole+kukuruzi+zlaki+kukuruza+24913683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951" y="2187649"/>
            <a:ext cx="2880000" cy="3840000"/>
          </a:xfrm>
          <a:prstGeom prst="rect">
            <a:avLst/>
          </a:prstGeom>
          <a:noFill/>
        </p:spPr>
      </p:pic>
      <p:pic>
        <p:nvPicPr>
          <p:cNvPr id="8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488" y="579687"/>
            <a:ext cx="2520000" cy="777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73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488" y="1936985"/>
            <a:ext cx="4132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Palatino Linotype" panose="02040502050505030304" pitchFamily="18" charset="0"/>
              </a:rPr>
              <a:t>Регламент применения</a:t>
            </a:r>
            <a:endParaRPr lang="ru-RU" sz="2800" b="1" i="1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45422"/>
              </p:ext>
            </p:extLst>
          </p:nvPr>
        </p:nvGraphicFramePr>
        <p:xfrm>
          <a:off x="1071538" y="2809868"/>
          <a:ext cx="7643865" cy="2782215"/>
        </p:xfrm>
        <a:graphic>
          <a:graphicData uri="http://schemas.openxmlformats.org/drawingml/2006/table">
            <a:tbl>
              <a:tblPr/>
              <a:tblGrid>
                <a:gridCol w="1528773"/>
                <a:gridCol w="1209689"/>
                <a:gridCol w="1600200"/>
                <a:gridCol w="2133600"/>
                <a:gridCol w="1171603"/>
              </a:tblGrid>
              <a:tr h="847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Обрабатываемая культура</a:t>
                      </a:r>
                      <a:endParaRPr lang="ru-RU" sz="1300" dirty="0">
                        <a:solidFill>
                          <a:srgbClr val="FFFFFF"/>
                        </a:solidFill>
                      </a:endParaRP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Норма расхода препарата, л/га</a:t>
                      </a:r>
                      <a:endParaRPr lang="ru-RU" sz="1300" dirty="0">
                        <a:solidFill>
                          <a:srgbClr val="FFFFFF"/>
                        </a:solidFill>
                      </a:endParaRP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Вредный объект</a:t>
                      </a:r>
                      <a:endParaRPr lang="ru-RU" sz="1300" dirty="0">
                        <a:solidFill>
                          <a:srgbClr val="FFFFFF"/>
                        </a:solidFill>
                      </a:endParaRP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</a:rPr>
                        <a:t>Способ, время обработки</a:t>
                      </a:r>
                      <a:endParaRPr lang="ru-RU" sz="1300" dirty="0">
                        <a:solidFill>
                          <a:srgbClr val="FFFFFF"/>
                        </a:solidFill>
                      </a:endParaRP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solidFill>
                            <a:srgbClr val="FFFFFF"/>
                          </a:solidFill>
                        </a:rPr>
                        <a:t>Срок</a:t>
                      </a:r>
                      <a:br>
                        <a:rPr lang="ru-RU" sz="1300" dirty="0">
                          <a:solidFill>
                            <a:srgbClr val="FFFFFF"/>
                          </a:solidFill>
                        </a:rPr>
                      </a:br>
                      <a:r>
                        <a:rPr lang="ru-RU" sz="1300" dirty="0">
                          <a:solidFill>
                            <a:srgbClr val="FFFFFF"/>
                          </a:solidFill>
                        </a:rPr>
                        <a:t>ожидания (кратность обработок)</a:t>
                      </a: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1923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Кукуруза</a:t>
                      </a: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0,3-0,5</a:t>
                      </a: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Злаковые сорняки, однолетние, в т.ч. устойчивые к 2,4-Д и 2М-4Х виды, и многолетние двудольные, в т.ч. бодяк, осот</a:t>
                      </a: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Опрыскивание посевов в фазе 2-6 листьев культуры, 1-4 листьев розетки листьев у многолетних двудольных сорняков и при высоте пырея ползучего 10-15 см.</a:t>
                      </a:r>
                    </a:p>
                    <a:p>
                      <a:pPr algn="ctr" fontAlgn="ctr"/>
                      <a:r>
                        <a:rPr lang="ru-RU" sz="1300" dirty="0"/>
                        <a:t>Расход рабочей жидкости – 200-300 л/га</a:t>
                      </a: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/>
                        <a:t>60 (1)</a:t>
                      </a:r>
                    </a:p>
                  </a:txBody>
                  <a:tcPr marL="32956" marR="32956" marT="32956" marB="329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488" y="579687"/>
            <a:ext cx="2520000" cy="777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16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488" y="579687"/>
            <a:ext cx="2520000" cy="777611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32067"/>
            <a:ext cx="4914000" cy="32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82" y="1632067"/>
            <a:ext cx="3591000" cy="239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14800"/>
            <a:ext cx="3591000" cy="239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866" y="4929842"/>
            <a:ext cx="4241867" cy="15234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700" b="1" i="1" dirty="0" smtClean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АО «Кубань» </a:t>
            </a:r>
            <a:r>
              <a:rPr lang="ru-RU" b="1" i="1" dirty="0" err="1" smtClean="0">
                <a:latin typeface="Palatino Linotype" panose="02040502050505030304" pitchFamily="18" charset="0"/>
              </a:rPr>
              <a:t>Усть-Лабинский</a:t>
            </a:r>
            <a:r>
              <a:rPr lang="ru-RU" b="1" i="1" dirty="0" smtClean="0">
                <a:latin typeface="Palatino Linotype" panose="02040502050505030304" pitchFamily="18" charset="0"/>
              </a:rPr>
              <a:t> район</a:t>
            </a:r>
          </a:p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Краснодарский край.</a:t>
            </a:r>
          </a:p>
          <a:p>
            <a:pPr algn="ctr"/>
            <a:endParaRPr lang="ru-RU" sz="1050" b="1" i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b="1" i="1" dirty="0" err="1" smtClean="0">
                <a:latin typeface="Palatino Linotype" panose="02040502050505030304" pitchFamily="18" charset="0"/>
              </a:rPr>
              <a:t>Модерн,КЭ</a:t>
            </a:r>
            <a:r>
              <a:rPr lang="ru-RU" b="1" i="1" dirty="0" smtClean="0">
                <a:latin typeface="Palatino Linotype" panose="02040502050505030304" pitchFamily="18" charset="0"/>
              </a:rPr>
              <a:t> – 0,5 л/га</a:t>
            </a:r>
            <a:r>
              <a:rPr lang="ru-RU" b="1" i="1" dirty="0">
                <a:latin typeface="Palatino Linotype" panose="02040502050505030304" pitchFamily="18" charset="0"/>
              </a:rPr>
              <a:t>. </a:t>
            </a:r>
            <a:endParaRPr lang="ru-RU" b="1" i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Дата </a:t>
            </a:r>
            <a:r>
              <a:rPr lang="ru-RU" b="1" i="1" dirty="0">
                <a:latin typeface="Palatino Linotype" panose="02040502050505030304" pitchFamily="18" charset="0"/>
              </a:rPr>
              <a:t>обработки – 22.05.2017 года</a:t>
            </a:r>
            <a:r>
              <a:rPr lang="ru-RU" b="1" i="1" dirty="0" smtClean="0">
                <a:latin typeface="Palatino Linotype" panose="02040502050505030304" pitchFamily="18" charset="0"/>
              </a:rPr>
              <a:t>.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488" y="579687"/>
            <a:ext cx="2520000" cy="77761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29784" y="5075120"/>
            <a:ext cx="3922869" cy="80791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ru-RU" sz="1050" b="1" i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b="1" i="1" dirty="0" err="1" smtClean="0">
                <a:latin typeface="Palatino Linotype" panose="02040502050505030304" pitchFamily="18" charset="0"/>
              </a:rPr>
              <a:t>Модерн,КЭ</a:t>
            </a:r>
            <a:r>
              <a:rPr lang="ru-RU" b="1" i="1" dirty="0" smtClean="0">
                <a:latin typeface="Palatino Linotype" panose="02040502050505030304" pitchFamily="18" charset="0"/>
              </a:rPr>
              <a:t> – 0,5 л/га. </a:t>
            </a:r>
          </a:p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Дата обработки – 22.05.2017 года.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1700808"/>
            <a:ext cx="4914000" cy="327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91" y="1683072"/>
            <a:ext cx="3591000" cy="239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82" y="4149080"/>
            <a:ext cx="3591000" cy="239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04084" y="6001184"/>
            <a:ext cx="3174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 7 – й день после обработки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5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488" y="579687"/>
            <a:ext cx="2520000" cy="777611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" b="6333"/>
          <a:stretch/>
        </p:blipFill>
        <p:spPr>
          <a:xfrm>
            <a:off x="1104713" y="1772816"/>
            <a:ext cx="6934573" cy="414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75656" y="5989780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err="1" smtClean="0">
                <a:latin typeface="Palatino Linotype" panose="02040502050505030304" pitchFamily="18" charset="0"/>
              </a:rPr>
              <a:t>Модерн,КЭ</a:t>
            </a:r>
            <a:r>
              <a:rPr lang="ru-RU" sz="1600" b="1" i="1" dirty="0" smtClean="0">
                <a:latin typeface="Palatino Linotype" panose="02040502050505030304" pitchFamily="18" charset="0"/>
              </a:rPr>
              <a:t> – 0,5 л/га.</a:t>
            </a:r>
            <a:endParaRPr lang="ru-RU" sz="1600" b="1" i="1" dirty="0"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0564" y="5989780"/>
            <a:ext cx="4047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Palatino Linotype" panose="02040502050505030304" pitchFamily="18" charset="0"/>
              </a:rPr>
              <a:t>Схема хозяйства:  </a:t>
            </a:r>
            <a:r>
              <a:rPr lang="ru-RU" sz="1600" b="1" i="1" dirty="0" err="1" smtClean="0">
                <a:latin typeface="Palatino Linotype" panose="02040502050505030304" pitchFamily="18" charset="0"/>
              </a:rPr>
              <a:t>Элюмис,МД</a:t>
            </a:r>
            <a:r>
              <a:rPr lang="ru-RU" sz="1600" b="1" i="1" dirty="0" smtClean="0">
                <a:latin typeface="Palatino Linotype" panose="02040502050505030304" pitchFamily="18" charset="0"/>
              </a:rPr>
              <a:t> – 1,3 л/га</a:t>
            </a:r>
            <a:endParaRPr lang="ru-RU" sz="1600" b="1" i="1" dirty="0">
              <a:latin typeface="Palatino Linotype" panose="02040502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6287435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latin typeface="Palatino Linotype" panose="02040502050505030304" pitchFamily="18" charset="0"/>
              </a:rPr>
              <a:t> 7 – й день после обработки</a:t>
            </a:r>
            <a:endParaRPr lang="ru-RU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488" y="579687"/>
            <a:ext cx="2520000" cy="777611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7" y="1624423"/>
            <a:ext cx="4914000" cy="327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82" y="1624423"/>
            <a:ext cx="3591000" cy="239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82" y="4114800"/>
            <a:ext cx="3591000" cy="239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9784" y="5075120"/>
            <a:ext cx="3922869" cy="80791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ru-RU" sz="1050" b="1" i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b="1" i="1" dirty="0" err="1" smtClean="0">
                <a:latin typeface="Palatino Linotype" panose="02040502050505030304" pitchFamily="18" charset="0"/>
              </a:rPr>
              <a:t>Модерн,КЭ</a:t>
            </a:r>
            <a:r>
              <a:rPr lang="ru-RU" b="1" i="1" dirty="0" smtClean="0">
                <a:latin typeface="Palatino Linotype" panose="02040502050505030304" pitchFamily="18" charset="0"/>
              </a:rPr>
              <a:t> – 0,5 л/га. </a:t>
            </a:r>
          </a:p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Дата обработки – 22.05.2017 года.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6376" y="6001184"/>
            <a:ext cx="32896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 14 – й день после обработки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0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404664"/>
            <a:ext cx="2520000" cy="77761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75656" y="5989780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err="1" smtClean="0">
                <a:latin typeface="Palatino Linotype" panose="02040502050505030304" pitchFamily="18" charset="0"/>
              </a:rPr>
              <a:t>Модерн,КЭ</a:t>
            </a:r>
            <a:r>
              <a:rPr lang="ru-RU" sz="1600" b="1" i="1" dirty="0" smtClean="0">
                <a:latin typeface="Palatino Linotype" panose="02040502050505030304" pitchFamily="18" charset="0"/>
              </a:rPr>
              <a:t> – 0,5 л/га.</a:t>
            </a:r>
            <a:endParaRPr lang="ru-RU" sz="1600" b="1" i="1" dirty="0"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0564" y="5989780"/>
            <a:ext cx="4047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Palatino Linotype" panose="02040502050505030304" pitchFamily="18" charset="0"/>
              </a:rPr>
              <a:t>Схема хозяйства:  </a:t>
            </a:r>
            <a:r>
              <a:rPr lang="ru-RU" sz="1600" b="1" i="1" dirty="0" err="1" smtClean="0">
                <a:latin typeface="Palatino Linotype" panose="02040502050505030304" pitchFamily="18" charset="0"/>
              </a:rPr>
              <a:t>Элюмис,МД</a:t>
            </a:r>
            <a:r>
              <a:rPr lang="ru-RU" sz="1600" b="1" i="1" dirty="0" smtClean="0">
                <a:latin typeface="Palatino Linotype" panose="02040502050505030304" pitchFamily="18" charset="0"/>
              </a:rPr>
              <a:t> – 1,3 л/га</a:t>
            </a:r>
            <a:endParaRPr lang="ru-RU" sz="1600" b="1" i="1" dirty="0">
              <a:latin typeface="Palatino Linotype" panose="02040502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6994" y="6287435"/>
            <a:ext cx="305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latin typeface="Palatino Linotype" panose="02040502050505030304" pitchFamily="18" charset="0"/>
              </a:rPr>
              <a:t> 14 – й день после обработки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15522"/>
          <a:stretch/>
        </p:blipFill>
        <p:spPr>
          <a:xfrm>
            <a:off x="611560" y="1680855"/>
            <a:ext cx="738180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" y="0"/>
            <a:ext cx="9144000" cy="6858000"/>
          </a:xfrm>
          <a:prstGeom prst="rect">
            <a:avLst/>
          </a:prstGeom>
        </p:spPr>
      </p:pic>
      <p:pic>
        <p:nvPicPr>
          <p:cNvPr id="6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404664"/>
            <a:ext cx="2520000" cy="77761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619672" y="5938455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err="1" smtClean="0">
                <a:latin typeface="Palatino Linotype" panose="02040502050505030304" pitchFamily="18" charset="0"/>
              </a:rPr>
              <a:t>Модерн,КЭ</a:t>
            </a:r>
            <a:r>
              <a:rPr lang="ru-RU" sz="1600" b="1" i="1" dirty="0" smtClean="0">
                <a:latin typeface="Palatino Linotype" panose="02040502050505030304" pitchFamily="18" charset="0"/>
              </a:rPr>
              <a:t> – 0,5 л/га.</a:t>
            </a:r>
            <a:endParaRPr lang="ru-RU" sz="1600" b="1" i="1" dirty="0"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4400" y="5938455"/>
            <a:ext cx="4047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Palatino Linotype" panose="02040502050505030304" pitchFamily="18" charset="0"/>
              </a:rPr>
              <a:t>Схема хозяйства:  </a:t>
            </a:r>
            <a:r>
              <a:rPr lang="ru-RU" sz="1600" b="1" i="1" dirty="0" err="1" smtClean="0">
                <a:latin typeface="Palatino Linotype" panose="02040502050505030304" pitchFamily="18" charset="0"/>
              </a:rPr>
              <a:t>Элюмис,МД</a:t>
            </a:r>
            <a:r>
              <a:rPr lang="ru-RU" sz="1600" b="1" i="1" dirty="0" smtClean="0">
                <a:latin typeface="Palatino Linotype" panose="02040502050505030304" pitchFamily="18" charset="0"/>
              </a:rPr>
              <a:t> – 1,3 л/га</a:t>
            </a:r>
            <a:endParaRPr lang="ru-RU" sz="1600" b="1" i="1" dirty="0">
              <a:latin typeface="Palatino Linotype" panose="02040502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6994" y="6287435"/>
            <a:ext cx="305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latin typeface="Palatino Linotype" panose="02040502050505030304" pitchFamily="18" charset="0"/>
              </a:rPr>
              <a:t> 14 – й день после обработки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t="3162" r="16572" b="-3162"/>
          <a:stretch/>
        </p:blipFill>
        <p:spPr>
          <a:xfrm>
            <a:off x="224408" y="1845280"/>
            <a:ext cx="4419600" cy="410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r="10685"/>
          <a:stretch/>
        </p:blipFill>
        <p:spPr>
          <a:xfrm>
            <a:off x="4788024" y="1809264"/>
            <a:ext cx="4273884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6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" y="0"/>
            <a:ext cx="9144000" cy="6858000"/>
          </a:xfrm>
          <a:prstGeom prst="rect">
            <a:avLst/>
          </a:prstGeom>
        </p:spPr>
      </p:pic>
      <p:pic>
        <p:nvPicPr>
          <p:cNvPr id="6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404664"/>
            <a:ext cx="2520000" cy="777611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7" y="1700808"/>
            <a:ext cx="4914000" cy="327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82" y="1773088"/>
            <a:ext cx="3672000" cy="244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82" y="4194000"/>
            <a:ext cx="3672000" cy="244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5096613"/>
            <a:ext cx="39228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Дата обработки – 22.05.2017 года.</a:t>
            </a:r>
          </a:p>
          <a:p>
            <a:pPr algn="ctr"/>
            <a:r>
              <a:rPr lang="ru-RU" sz="600" b="1" i="1" dirty="0">
                <a:latin typeface="Palatino Linotype" panose="02040502050505030304" pitchFamily="18" charset="0"/>
              </a:rPr>
              <a:t> </a:t>
            </a:r>
            <a:endParaRPr lang="ru-RU" sz="600" b="1" i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b="1" i="1" dirty="0" err="1" smtClean="0">
                <a:latin typeface="Palatino Linotype" panose="02040502050505030304" pitchFamily="18" charset="0"/>
              </a:rPr>
              <a:t>Модерн,КЭ</a:t>
            </a:r>
            <a:r>
              <a:rPr lang="ru-RU" b="1" i="1" dirty="0" smtClean="0">
                <a:latin typeface="Palatino Linotype" panose="02040502050505030304" pitchFamily="18" charset="0"/>
              </a:rPr>
              <a:t> – 0,5 л/га.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149" y="609600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 Дата уборки – 13.09.2017 года.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7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://zemlyakoff.ru/wp-content/uploads/2016/05/Logo-Moder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488" y="579687"/>
            <a:ext cx="2520000" cy="777611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709397" y="1936985"/>
            <a:ext cx="8229600" cy="10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Хозяйственная эффективность  гербицидов  на кукурузе на зерно</a:t>
            </a:r>
            <a:b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</a:b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в АО «Кубань» </a:t>
            </a:r>
            <a:r>
              <a:rPr kumimoji="0" lang="ru-RU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Усть-Лабинского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 района  Краснодарского края в 201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7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 году.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err="1" smtClean="0">
                <a:latin typeface="Palatino Linotype" panose="02040502050505030304" pitchFamily="18" charset="0"/>
                <a:ea typeface="+mj-ea"/>
                <a:cs typeface="+mj-cs"/>
              </a:rPr>
              <a:t>Пу</a:t>
            </a:r>
            <a:r>
              <a:rPr lang="ru-RU" b="1" i="1" dirty="0" smtClean="0">
                <a:latin typeface="Palatino Linotype" panose="02040502050505030304" pitchFamily="18" charset="0"/>
                <a:ea typeface="+mj-ea"/>
                <a:cs typeface="+mj-cs"/>
              </a:rPr>
              <a:t> «Центр», отделение № - 9, поле – 9119.  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62000" y="3124200"/>
          <a:ext cx="8176997" cy="2282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22097"/>
                <a:gridCol w="1080610"/>
                <a:gridCol w="1536745"/>
                <a:gridCol w="1425010"/>
                <a:gridCol w="723183"/>
                <a:gridCol w="970152"/>
              </a:tblGrid>
              <a:tr h="481670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81700" algn="l"/>
                        </a:tabLst>
                        <a:defRPr/>
                      </a:pPr>
                      <a:endParaRPr lang="ru-RU" sz="1250" b="1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81700" algn="l"/>
                        </a:tabLst>
                        <a:defRPr/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Место проведения опытов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Схема опыта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Норма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препарата,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л, кг/га.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Предшественник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Биологическая эффективность, 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Урожайность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76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ц</a:t>
                      </a:r>
                      <a:r>
                        <a:rPr lang="ru-RU" sz="125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 /га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прибавка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50" b="1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ц</a:t>
                      </a:r>
                      <a:r>
                        <a:rPr lang="ru-RU" sz="125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/га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84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50" b="1" dirty="0" err="1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Пу</a:t>
                      </a: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«Центр»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50" b="1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Модерн, КЭ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50" b="1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Сахарная свекла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81700" algn="l"/>
                        </a:tabLs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94,6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52,42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+ 1,87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28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50" b="1" dirty="0" smtClean="0"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r>
                        <a:rPr lang="ru-RU" sz="1250" b="1" dirty="0" err="1" smtClean="0">
                          <a:latin typeface="Palatino Linotype" panose="02040502050505030304" pitchFamily="18" charset="0"/>
                        </a:rPr>
                        <a:t>Элюмис</a:t>
                      </a:r>
                      <a:r>
                        <a:rPr lang="ru-RU" sz="1250" b="1" dirty="0" smtClean="0">
                          <a:latin typeface="Palatino Linotype" panose="02040502050505030304" pitchFamily="18" charset="0"/>
                        </a:rPr>
                        <a:t>, МД</a:t>
                      </a:r>
                    </a:p>
                    <a:p>
                      <a:pPr algn="ctr"/>
                      <a:endParaRPr lang="ru-RU" sz="1250" b="1" dirty="0">
                        <a:latin typeface="Palatino Linotype" panose="0204050205050503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50" b="1" dirty="0" smtClean="0"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r>
                        <a:rPr lang="ru-RU" sz="1250" b="1" dirty="0" smtClean="0">
                          <a:latin typeface="Palatino Linotype" panose="02040502050505030304" pitchFamily="18" charset="0"/>
                        </a:rPr>
                        <a:t>1,3</a:t>
                      </a:r>
                      <a:endParaRPr lang="ru-RU" sz="1250" b="1" dirty="0">
                        <a:latin typeface="Palatino Linotype" panose="0204050205050503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81700" algn="l"/>
                        </a:tabLs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93,2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Times New Roman"/>
                          <a:cs typeface="Times New Roman"/>
                        </a:rPr>
                        <a:t>50,55</a:t>
                      </a: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5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6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74638" y="186947"/>
            <a:ext cx="2228768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зображение 8" descr="LOGO3.tif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2" y="260648"/>
            <a:ext cx="2124000" cy="52841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843808" y="908720"/>
            <a:ext cx="630019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26653" y="2396530"/>
            <a:ext cx="73627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Современное оборудование и приборы, </a:t>
            </a:r>
            <a:endParaRPr lang="ru-RU" sz="2800" b="1" dirty="0" smtClean="0">
              <a:solidFill>
                <a:srgbClr val="920000"/>
              </a:solidFill>
              <a:latin typeface="AGOpus" pitchFamily="82" charset="0"/>
            </a:endParaRPr>
          </a:p>
          <a:p>
            <a:pPr algn="ctr"/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которыми оснащены</a:t>
            </a:r>
            <a:r>
              <a:rPr lang="en-US" sz="2800" b="1" dirty="0" smtClean="0">
                <a:solidFill>
                  <a:srgbClr val="920000"/>
                </a:solidFill>
                <a:latin typeface="AGOpus" pitchFamily="82" charset="0"/>
              </a:rPr>
              <a:t> </a:t>
            </a:r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научные 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лаборатории и </a:t>
            </a:r>
            <a:endParaRPr lang="ru-RU" sz="2800" b="1" dirty="0" smtClean="0">
              <a:solidFill>
                <a:srgbClr val="920000"/>
              </a:solidFill>
              <a:latin typeface="AGOpus" pitchFamily="82" charset="0"/>
            </a:endParaRPr>
          </a:p>
          <a:p>
            <a:pPr algn="ctr"/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производственные 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площадки </a:t>
            </a:r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нашей компании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, </a:t>
            </a:r>
            <a:endParaRPr lang="ru-RU" sz="2800" b="1" dirty="0" smtClean="0">
              <a:solidFill>
                <a:srgbClr val="920000"/>
              </a:solidFill>
              <a:latin typeface="AGOpus" pitchFamily="82" charset="0"/>
            </a:endParaRPr>
          </a:p>
          <a:p>
            <a:pPr algn="ctr"/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позволяют 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создавать инновационные эффективные</a:t>
            </a:r>
          </a:p>
          <a:p>
            <a:pPr algn="ctr"/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препараты, более безопасные и </a:t>
            </a:r>
            <a:r>
              <a:rPr lang="ru-RU" sz="2800" b="1" dirty="0" err="1">
                <a:solidFill>
                  <a:srgbClr val="920000"/>
                </a:solidFill>
                <a:latin typeface="AGOpus" pitchFamily="82" charset="0"/>
              </a:rPr>
              <a:t>экологичные</a:t>
            </a:r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. </a:t>
            </a:r>
          </a:p>
          <a:p>
            <a:pPr algn="ctr"/>
            <a:endParaRPr lang="ru-RU" sz="1200" b="1" dirty="0">
              <a:solidFill>
                <a:srgbClr val="920000"/>
              </a:solidFill>
              <a:latin typeface="AGOpus" pitchFamily="82" charset="0"/>
            </a:endParaRPr>
          </a:p>
          <a:p>
            <a:pPr algn="ctr"/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Система 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контроля </a:t>
            </a:r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качества линейки </a:t>
            </a:r>
            <a:r>
              <a:rPr lang="ru-RU" sz="2800" b="1" dirty="0" err="1">
                <a:solidFill>
                  <a:srgbClr val="920000"/>
                </a:solidFill>
                <a:latin typeface="AGOpus" pitchFamily="82" charset="0"/>
              </a:rPr>
              <a:t>ZemlyakoFF</a:t>
            </a:r>
            <a:endParaRPr lang="ru-RU" sz="2800" b="1" dirty="0">
              <a:solidFill>
                <a:srgbClr val="920000"/>
              </a:solidFill>
              <a:latin typeface="AGOpus" pitchFamily="82" charset="0"/>
            </a:endParaRPr>
          </a:p>
          <a:p>
            <a:pPr algn="ctr"/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выстроена от научной лаборатории</a:t>
            </a:r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,</a:t>
            </a:r>
          </a:p>
          <a:p>
            <a:pPr algn="ctr"/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 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где разрабатываются</a:t>
            </a:r>
          </a:p>
          <a:p>
            <a:pPr algn="ctr"/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препараты, до результатов их применения на поле</a:t>
            </a:r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.</a:t>
            </a:r>
            <a:endParaRPr lang="ru-RU" sz="2800" b="1" dirty="0">
              <a:solidFill>
                <a:srgbClr val="920000"/>
              </a:solidFill>
              <a:latin typeface="AGOpus" pitchFamily="82" charset="0"/>
            </a:endParaRPr>
          </a:p>
        </p:txBody>
      </p:sp>
      <p:pic>
        <p:nvPicPr>
          <p:cNvPr id="6147" name="Picture 3" descr="C:\Users\yakovleva\Documents\tech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536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yakovleva\Documents\tech03-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34154"/>
            <a:ext cx="3419871" cy="23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Изображение 8" descr="LOGO3.tif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4664"/>
            <a:ext cx="2520279" cy="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3071834" cy="1214446"/>
          </a:xfrm>
        </p:spPr>
        <p:txBody>
          <a:bodyPr/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Адванс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ВДГ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800 г/кг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64088" y="3155715"/>
            <a:ext cx="35143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latin typeface="Palatino Linotype" panose="02040502050505030304" pitchFamily="18" charset="0"/>
              </a:rPr>
              <a:t>Фунгицид для </a:t>
            </a:r>
            <a:r>
              <a:rPr lang="ru-RU" sz="2200" b="1" i="1" dirty="0" smtClean="0">
                <a:latin typeface="Palatino Linotype" panose="02040502050505030304" pitchFamily="18" charset="0"/>
              </a:rPr>
              <a:t>комплексной защиты </a:t>
            </a:r>
          </a:p>
          <a:p>
            <a:pPr algn="ctr"/>
            <a:r>
              <a:rPr lang="ru-RU" sz="2200" b="1" i="1" dirty="0" smtClean="0">
                <a:latin typeface="Palatino Linotype" panose="02040502050505030304" pitchFamily="18" charset="0"/>
              </a:rPr>
              <a:t>широкого спектра культур от основных возбудителей болезней  вегетативных органов </a:t>
            </a:r>
            <a:endParaRPr lang="ru-RU" sz="2200" b="1" i="1" dirty="0">
              <a:latin typeface="Palatino Linotype" panose="0204050205050503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2884"/>
            <a:ext cx="2304256" cy="136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0425" y="2060848"/>
            <a:ext cx="2861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  <a:latin typeface="Palatino Linotype" panose="02040502050505030304" pitchFamily="18" charset="0"/>
              </a:rPr>
              <a:t>Адванс</a:t>
            </a:r>
            <a:r>
              <a:rPr lang="ru-RU" sz="3600" b="1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, ВДГ</a:t>
            </a:r>
            <a:endParaRPr lang="ru-RU" sz="3600" b="1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/>
          <a:stretch/>
        </p:blipFill>
        <p:spPr>
          <a:xfrm>
            <a:off x="827584" y="2129544"/>
            <a:ext cx="3822646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3071834" cy="1214446"/>
          </a:xfrm>
        </p:spPr>
        <p:txBody>
          <a:bodyPr/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Адванс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ВДГ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800 г/кг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2"/>
          <p:cNvSpPr txBox="1">
            <a:spLocks noChangeArrowheads="1"/>
          </p:cNvSpPr>
          <p:nvPr/>
        </p:nvSpPr>
        <p:spPr bwMode="auto">
          <a:xfrm>
            <a:off x="2917371" y="1496577"/>
            <a:ext cx="624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Краткая характеристика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4357654" y="2088071"/>
            <a:ext cx="4786346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i="1" dirty="0" err="1" smtClean="0">
                <a:latin typeface="Palatino Linotype" panose="02040502050505030304" pitchFamily="18" charset="0"/>
              </a:rPr>
              <a:t>Препаративная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 форма: </a:t>
            </a:r>
          </a:p>
          <a:p>
            <a:pPr>
              <a:lnSpc>
                <a:spcPct val="120000"/>
              </a:lnSpc>
            </a:pPr>
            <a:r>
              <a:rPr lang="ru-RU" dirty="0" err="1" smtClean="0">
                <a:latin typeface="Palatino Linotype" panose="02040502050505030304" pitchFamily="18" charset="0"/>
              </a:rPr>
              <a:t>Воднодиспергируемые</a:t>
            </a:r>
            <a:r>
              <a:rPr lang="ru-RU" dirty="0" smtClean="0">
                <a:latin typeface="Palatino Linotype" panose="02040502050505030304" pitchFamily="18" charset="0"/>
              </a:rPr>
              <a:t>  гранулы</a:t>
            </a:r>
          </a:p>
          <a:p>
            <a:pPr>
              <a:lnSpc>
                <a:spcPct val="120000"/>
              </a:lnSpc>
            </a:pPr>
            <a:endParaRPr lang="ru-RU" sz="800" b="1" i="1" dirty="0" smtClean="0"/>
          </a:p>
          <a:p>
            <a:pPr>
              <a:lnSpc>
                <a:spcPct val="120000"/>
              </a:lnSpc>
            </a:pPr>
            <a:r>
              <a:rPr lang="ru-RU" sz="2000" b="1" i="1" dirty="0" smtClean="0">
                <a:latin typeface="Palatino Linotype" panose="02040502050505030304" pitchFamily="18" charset="0"/>
              </a:rPr>
              <a:t>Действующее вещество:</a:t>
            </a:r>
            <a:endParaRPr lang="ru-RU" sz="2000" b="1" i="1" dirty="0">
              <a:latin typeface="Palatino Linotype" panose="0204050205050503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1" i="1" dirty="0" smtClean="0"/>
              <a:t>     </a:t>
            </a:r>
            <a:r>
              <a:rPr lang="ru-RU" dirty="0" err="1" smtClean="0">
                <a:latin typeface="Palatino Linotype" panose="02040502050505030304" pitchFamily="18" charset="0"/>
              </a:rPr>
              <a:t>флутриафол</a:t>
            </a:r>
            <a:r>
              <a:rPr lang="ru-RU" dirty="0" smtClean="0">
                <a:latin typeface="Palatino Linotype" panose="02040502050505030304" pitchFamily="18" charset="0"/>
              </a:rPr>
              <a:t> </a:t>
            </a:r>
            <a:r>
              <a:rPr lang="ru-RU" dirty="0">
                <a:latin typeface="Palatino Linotype" panose="02040502050505030304" pitchFamily="18" charset="0"/>
              </a:rPr>
              <a:t>– </a:t>
            </a:r>
            <a:r>
              <a:rPr lang="ru-RU" dirty="0" smtClean="0">
                <a:latin typeface="Palatino Linotype" panose="02040502050505030304" pitchFamily="18" charset="0"/>
              </a:rPr>
              <a:t>800 г/кг.  </a:t>
            </a:r>
          </a:p>
          <a:p>
            <a:pPr>
              <a:lnSpc>
                <a:spcPct val="120000"/>
              </a:lnSpc>
            </a:pPr>
            <a:endParaRPr lang="ru-RU" sz="800" b="1" i="1" dirty="0" smtClean="0"/>
          </a:p>
          <a:p>
            <a:pPr>
              <a:lnSpc>
                <a:spcPct val="120000"/>
              </a:lnSpc>
            </a:pPr>
            <a:r>
              <a:rPr lang="ru-RU" sz="2000" b="1" i="1" dirty="0" smtClean="0">
                <a:latin typeface="Palatino Linotype" panose="02040502050505030304" pitchFamily="18" charset="0"/>
              </a:rPr>
              <a:t>Химическая группа: </a:t>
            </a:r>
            <a:endParaRPr lang="en-US" sz="2000" b="1" i="1" dirty="0" smtClean="0">
              <a:latin typeface="Palatino Linotype" panose="02040502050505030304" pitchFamily="18" charset="0"/>
            </a:endParaRPr>
          </a:p>
          <a:p>
            <a:r>
              <a:rPr lang="en-US" i="1" dirty="0" smtClean="0">
                <a:latin typeface="Palatino Linotype" panose="02040502050505030304" pitchFamily="18" charset="0"/>
              </a:rPr>
              <a:t>       </a:t>
            </a:r>
            <a:r>
              <a:rPr lang="ru-RU" dirty="0" err="1" smtClean="0">
                <a:latin typeface="Palatino Linotype" panose="02040502050505030304" pitchFamily="18" charset="0"/>
              </a:rPr>
              <a:t>триазолы</a:t>
            </a:r>
            <a:endParaRPr lang="en-US" dirty="0" smtClean="0">
              <a:latin typeface="Palatino Linotype" panose="02040502050505030304" pitchFamily="18" charset="0"/>
            </a:endParaRPr>
          </a:p>
          <a:p>
            <a:endParaRPr lang="ru-RU" sz="800" b="1" i="1" dirty="0" smtClean="0"/>
          </a:p>
          <a:p>
            <a:pPr>
              <a:lnSpc>
                <a:spcPct val="120000"/>
              </a:lnSpc>
            </a:pPr>
            <a:r>
              <a:rPr lang="ru-RU" sz="2000" b="1" i="1" dirty="0" smtClean="0">
                <a:latin typeface="Palatino Linotype" panose="02040502050505030304" pitchFamily="18" charset="0"/>
              </a:rPr>
              <a:t>Механизм действия:</a:t>
            </a:r>
            <a:r>
              <a:rPr lang="ru-RU" sz="2000" b="1" i="1" dirty="0">
                <a:latin typeface="Palatino Linotype" panose="02040502050505030304" pitchFamily="18" charset="0"/>
              </a:rPr>
              <a:t> 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 </a:t>
            </a:r>
            <a:endParaRPr lang="en-US" sz="2000" b="1" i="1" dirty="0" smtClean="0">
              <a:latin typeface="Palatino Linotype" panose="02040502050505030304" pitchFamily="18" charset="0"/>
            </a:endParaRPr>
          </a:p>
          <a:p>
            <a:r>
              <a:rPr lang="en-US" i="1" dirty="0" smtClean="0">
                <a:latin typeface="Palatino Linotype" panose="02040502050505030304" pitchFamily="18" charset="0"/>
              </a:rPr>
              <a:t>     </a:t>
            </a:r>
            <a:r>
              <a:rPr lang="ru-RU" i="1" dirty="0" smtClean="0">
                <a:latin typeface="Palatino Linotype" panose="02040502050505030304" pitchFamily="18" charset="0"/>
              </a:rPr>
              <a:t>  </a:t>
            </a:r>
            <a:r>
              <a:rPr lang="ru-RU" dirty="0" smtClean="0">
                <a:latin typeface="Palatino Linotype" panose="02040502050505030304" pitchFamily="18" charset="0"/>
              </a:rPr>
              <a:t>системное</a:t>
            </a:r>
            <a:endParaRPr lang="en-US" dirty="0" smtClean="0">
              <a:latin typeface="Palatino Linotype" panose="02040502050505030304" pitchFamily="18" charset="0"/>
            </a:endParaRPr>
          </a:p>
          <a:p>
            <a:endParaRPr lang="ru-RU" sz="800" b="1" i="1" dirty="0" smtClean="0"/>
          </a:p>
          <a:p>
            <a:pPr>
              <a:lnSpc>
                <a:spcPct val="120000"/>
              </a:lnSpc>
            </a:pPr>
            <a:r>
              <a:rPr lang="ru-RU" sz="2000" b="1" i="1" dirty="0" smtClean="0">
                <a:latin typeface="Palatino Linotype" panose="02040502050505030304" pitchFamily="18" charset="0"/>
              </a:rPr>
              <a:t>Фасовка: 0,6 кг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/>
              <a:t> </a:t>
            </a:r>
            <a:r>
              <a:rPr lang="ru-RU" i="1" dirty="0" smtClean="0">
                <a:latin typeface="Palatino Linotype" panose="02040502050505030304" pitchFamily="18" charset="0"/>
              </a:rPr>
              <a:t>( 6 водорастворимых </a:t>
            </a:r>
            <a:endParaRPr lang="en-US" i="1" dirty="0" smtClean="0">
              <a:latin typeface="Palatino Linotype" panose="0204050205050503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i="1" dirty="0">
                <a:latin typeface="Palatino Linotype" panose="02040502050505030304" pitchFamily="18" charset="0"/>
              </a:rPr>
              <a:t> </a:t>
            </a:r>
            <a:r>
              <a:rPr lang="en-US" i="1" dirty="0" smtClean="0">
                <a:latin typeface="Palatino Linotype" panose="02040502050505030304" pitchFamily="18" charset="0"/>
              </a:rPr>
              <a:t>    </a:t>
            </a:r>
            <a:r>
              <a:rPr lang="ru-RU" i="1" dirty="0" smtClean="0">
                <a:latin typeface="Palatino Linotype" panose="02040502050505030304" pitchFamily="18" charset="0"/>
              </a:rPr>
              <a:t>пакетов по 100 гр.)</a:t>
            </a:r>
            <a:endParaRPr lang="ru-RU" i="1" dirty="0">
              <a:latin typeface="Palatino Linotype" panose="02040502050505030304" pitchFamily="18" charset="0"/>
            </a:endParaRPr>
          </a:p>
        </p:txBody>
      </p:sp>
      <p:sp>
        <p:nvSpPr>
          <p:cNvPr id="1026" name="AutoShape 2" descr="C:\Users\%D0%AD%D0%B4%D1%83%D0%B0%D1%80%D0%B4\Downloads\%D0%AF%D0%BD%D0%B4%D0%B5%D0%BA%D1%81.%D0%9A%D0%B0%D1%80%D1%82%D0%B8%D0%BD%D0%BA%D0%B8  %D0%BF%D0%BE%D0%B8%D1%81%D0%BA %D0%BF%D0%BE %D0%BA%D0%B0%D1%80%D1%82%D0%B8%D0%BD%D0%BA%D0%B5_files\i_2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312" y="4267200"/>
            <a:ext cx="1508499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2884"/>
            <a:ext cx="2304256" cy="136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r="5994"/>
          <a:stretch/>
        </p:blipFill>
        <p:spPr>
          <a:xfrm>
            <a:off x="460375" y="2265990"/>
            <a:ext cx="3573448" cy="42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50" y="285750"/>
            <a:ext cx="3071813" cy="1214438"/>
          </a:xfrm>
        </p:spPr>
        <p:txBody>
          <a:bodyPr/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Адванс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ВДГ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800 г/кг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19600" y="1566233"/>
            <a:ext cx="26035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Преимущества</a:t>
            </a:r>
            <a:endParaRPr lang="ru-RU" sz="26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7588" y="2209800"/>
            <a:ext cx="5286412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ru-RU" sz="2000" i="1" dirty="0" smtClean="0">
                <a:latin typeface="Palatino Linotype" panose="02040502050505030304" pitchFamily="18" charset="0"/>
              </a:rPr>
              <a:t>  </a:t>
            </a:r>
            <a:r>
              <a:rPr lang="ru-RU" dirty="0" smtClean="0">
                <a:latin typeface="Palatino Linotype" panose="02040502050505030304" pitchFamily="18" charset="0"/>
              </a:rPr>
              <a:t>Прогрессивная </a:t>
            </a:r>
            <a:r>
              <a:rPr lang="ru-RU" dirty="0">
                <a:latin typeface="Palatino Linotype" panose="02040502050505030304" pitchFamily="18" charset="0"/>
              </a:rPr>
              <a:t>высококонцентрированная формула</a:t>
            </a:r>
            <a:r>
              <a:rPr lang="ru-RU" dirty="0" smtClean="0">
                <a:latin typeface="Palatino Linotype" panose="02040502050505030304" pitchFamily="18" charset="0"/>
              </a:rPr>
              <a:t>.</a:t>
            </a:r>
          </a:p>
          <a:p>
            <a:pPr>
              <a:defRPr/>
            </a:pPr>
            <a:endParaRPr lang="ru-RU" sz="800" dirty="0">
              <a:latin typeface="Palatino Linotype" panose="0204050205050503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latin typeface="Palatino Linotype" panose="02040502050505030304" pitchFamily="18" charset="0"/>
              </a:rPr>
              <a:t>  Обладает </a:t>
            </a:r>
            <a:r>
              <a:rPr lang="ru-RU" dirty="0">
                <a:latin typeface="Palatino Linotype" panose="02040502050505030304" pitchFamily="18" charset="0"/>
              </a:rPr>
              <a:t>продолжительным защитным, лечащим и истребительным действием. 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>
              <a:defRPr/>
            </a:pPr>
            <a:endParaRPr lang="ru-RU" sz="800" dirty="0">
              <a:latin typeface="Palatino Linotype" panose="0204050205050503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latin typeface="Palatino Linotype" panose="02040502050505030304" pitchFamily="18" charset="0"/>
              </a:rPr>
              <a:t>  Широкий </a:t>
            </a:r>
            <a:r>
              <a:rPr lang="ru-RU" dirty="0">
                <a:latin typeface="Palatino Linotype" panose="02040502050505030304" pitchFamily="18" charset="0"/>
              </a:rPr>
              <a:t>спектр </a:t>
            </a:r>
            <a:r>
              <a:rPr lang="ru-RU" dirty="0" err="1">
                <a:latin typeface="Palatino Linotype" panose="02040502050505030304" pitchFamily="18" charset="0"/>
              </a:rPr>
              <a:t>фунгицидной</a:t>
            </a:r>
            <a:r>
              <a:rPr lang="ru-RU" dirty="0">
                <a:latin typeface="Palatino Linotype" panose="02040502050505030304" pitchFamily="18" charset="0"/>
              </a:rPr>
              <a:t> активности</a:t>
            </a:r>
            <a:r>
              <a:rPr lang="ru-RU" dirty="0" smtClean="0">
                <a:latin typeface="Palatino Linotype" panose="02040502050505030304" pitchFamily="18" charset="0"/>
              </a:rPr>
              <a:t>.</a:t>
            </a:r>
          </a:p>
          <a:p>
            <a:pPr>
              <a:defRPr/>
            </a:pPr>
            <a:endParaRPr lang="ru-RU" sz="800" dirty="0">
              <a:latin typeface="Palatino Linotype" panose="0204050205050503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latin typeface="Palatino Linotype" panose="02040502050505030304" pitchFamily="18" charset="0"/>
              </a:rPr>
              <a:t>  Длительный </a:t>
            </a:r>
            <a:r>
              <a:rPr lang="ru-RU" dirty="0">
                <a:latin typeface="Palatino Linotype" panose="02040502050505030304" pitchFamily="18" charset="0"/>
              </a:rPr>
              <a:t>защитный эффект при профилактическом опрыскивании. 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>
              <a:defRPr/>
            </a:pPr>
            <a:endParaRPr lang="ru-RU" sz="800" dirty="0">
              <a:latin typeface="Palatino Linotype" panose="0204050205050503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latin typeface="Palatino Linotype" panose="02040502050505030304" pitchFamily="18" charset="0"/>
              </a:rPr>
              <a:t>  Применяется </a:t>
            </a:r>
            <a:r>
              <a:rPr lang="ru-RU" dirty="0">
                <a:latin typeface="Palatino Linotype" panose="02040502050505030304" pitchFamily="18" charset="0"/>
              </a:rPr>
              <a:t>совместно с ПАВ </a:t>
            </a:r>
            <a:r>
              <a:rPr lang="ru-RU" dirty="0" err="1">
                <a:latin typeface="Palatino Linotype" panose="02040502050505030304" pitchFamily="18" charset="0"/>
              </a:rPr>
              <a:t>Биотон</a:t>
            </a:r>
            <a:r>
              <a:rPr lang="ru-RU" dirty="0">
                <a:latin typeface="Palatino Linotype" panose="02040502050505030304" pitchFamily="18" charset="0"/>
              </a:rPr>
              <a:t>, что увеличивает скорость проникновения и повышает эффективность.</a:t>
            </a:r>
          </a:p>
          <a:p>
            <a:pPr>
              <a:defRPr/>
            </a:pPr>
            <a:endParaRPr lang="ru-RU" sz="11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2884"/>
            <a:ext cx="2304256" cy="136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6"/>
          <a:stretch/>
        </p:blipFill>
        <p:spPr>
          <a:xfrm>
            <a:off x="395536" y="2276872"/>
            <a:ext cx="330348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50" y="285750"/>
            <a:ext cx="3071813" cy="1214438"/>
          </a:xfrm>
        </p:spPr>
        <p:txBody>
          <a:bodyPr/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Адванс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ВДГ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800 г/кг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362768"/>
              </p:ext>
            </p:extLst>
          </p:nvPr>
        </p:nvGraphicFramePr>
        <p:xfrm>
          <a:off x="179512" y="1904552"/>
          <a:ext cx="8884095" cy="4873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2"/>
                <a:gridCol w="2520280"/>
                <a:gridCol w="1152128"/>
                <a:gridCol w="2938674"/>
                <a:gridCol w="904861"/>
              </a:tblGrid>
              <a:tr h="761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</a:rPr>
                        <a:t>Обрабатываемая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культура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2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Вредный объект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2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Норма расхода препарата, л/га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2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Способ, время обработки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2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Срок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</a:rPr>
                        <a:t>ожидания/кратность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обработок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2966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Свекла сахарная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Церкоспороз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фомоз</a:t>
                      </a:r>
                      <a:r>
                        <a:rPr lang="ru-RU" sz="1200" dirty="0">
                          <a:effectLst/>
                        </a:rPr>
                        <a:t>, мучнистая роса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0,08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Опрыскивание в период вегетации: при появлении первых признаков одного из заболеваний, последующее в случае необходимости с интервалом 10-14 дней.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30(1-2)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</a:tr>
              <a:tr h="667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Пшеница озимая и яровая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Ржавчина бурая, стеблевая, желтая, мучнистая роса, септориоз, </a:t>
                      </a:r>
                      <a:r>
                        <a:rPr lang="ru-RU" sz="1200" dirty="0" err="1">
                          <a:effectLst/>
                        </a:rPr>
                        <a:t>пиренофороз</a:t>
                      </a:r>
                      <a:r>
                        <a:rPr lang="ru-RU" sz="1200" dirty="0">
                          <a:effectLst/>
                        </a:rPr>
                        <a:t>, фузариоз колоса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0,15-0,2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Опрыскивание в период вегетации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30(2)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</a:tr>
              <a:tr h="667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Ячмень яровой и озимый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Мучнистая роса, ржавчина, </a:t>
                      </a:r>
                      <a:r>
                        <a:rPr lang="ru-RU" sz="1200" dirty="0" err="1">
                          <a:effectLst/>
                        </a:rPr>
                        <a:t>ринхоспориоз</a:t>
                      </a:r>
                      <a:r>
                        <a:rPr lang="ru-RU" sz="1200" dirty="0">
                          <a:effectLst/>
                        </a:rPr>
                        <a:t>, сетчатая пятнистость, темно-бурая пятнистость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0,2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Опрыскивание в период вегетации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30(1)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Кукуруза*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Прикорневые и стеблевые гнили, </a:t>
                      </a:r>
                      <a:r>
                        <a:rPr lang="ru-RU" sz="1200" dirty="0" smtClean="0">
                          <a:effectLst/>
                        </a:rPr>
                        <a:t>пузырчатая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головня,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гельминтоспориоз</a:t>
                      </a:r>
                      <a:r>
                        <a:rPr lang="ru-RU" sz="1200" dirty="0">
                          <a:effectLst/>
                        </a:rPr>
                        <a:t>, фузариоз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0,2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Опрыскивание в период вегетации профилактическое или при появлении первых признаков болезней в фазах видимое образование междоузлий или выметания </a:t>
                      </a:r>
                      <a:r>
                        <a:rPr lang="ru-RU" sz="1200" dirty="0" err="1">
                          <a:effectLst/>
                        </a:rPr>
                        <a:t>початковых</a:t>
                      </a:r>
                      <a:r>
                        <a:rPr lang="ru-RU" sz="1200" dirty="0">
                          <a:effectLst/>
                        </a:rPr>
                        <a:t> нитей.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60(1)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</a:tr>
              <a:tr h="571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Соя*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Аскохитоз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пероноспороз</a:t>
                      </a:r>
                      <a:r>
                        <a:rPr lang="ru-RU" sz="1200" dirty="0">
                          <a:effectLst/>
                        </a:rPr>
                        <a:t>, септориоз, фузариоз, 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ржавчина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0,2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Опрыскивание в период вегетации профилактическое при появлении первых признаков болезней.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30(2)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602656" y="1358179"/>
            <a:ext cx="464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6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Регламенты применения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2884"/>
            <a:ext cx="2304256" cy="136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02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750" y="2428875"/>
            <a:ext cx="6043613" cy="114300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52149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30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2495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5340162"/>
            <a:ext cx="42484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i="1" dirty="0" smtClean="0">
                <a:solidFill>
                  <a:srgbClr val="920000"/>
                </a:solidFill>
              </a:rPr>
              <a:t>Спасибо за внимание!</a:t>
            </a:r>
            <a:endParaRPr lang="ru-RU" sz="2300" b="1" i="1" dirty="0">
              <a:solidFill>
                <a:srgbClr val="92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85233" y="188640"/>
            <a:ext cx="171682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зображение 8" descr="LOGO3.tif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2" y="260648"/>
            <a:ext cx="2124000" cy="52841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843808" y="908720"/>
            <a:ext cx="630019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11560" y="2780928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Все препараты компании производятся </a:t>
            </a:r>
            <a:endParaRPr lang="ru-RU" sz="2800" b="1" dirty="0" smtClean="0">
              <a:solidFill>
                <a:srgbClr val="920000"/>
              </a:solidFill>
              <a:latin typeface="AGOpus" pitchFamily="82" charset="0"/>
            </a:endParaRPr>
          </a:p>
          <a:p>
            <a:pPr algn="ctr"/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в соответствии с 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европейскими нормами </a:t>
            </a:r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и</a:t>
            </a:r>
          </a:p>
          <a:p>
            <a:pPr algn="ctr"/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 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стандартами </a:t>
            </a:r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качества 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на заводах</a:t>
            </a:r>
          </a:p>
          <a:p>
            <a:pPr algn="ctr"/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в Польше, Германии, Нидерландах, а также в Великобритании.</a:t>
            </a:r>
          </a:p>
          <a:p>
            <a:pPr algn="ctr"/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Высокий уровень и современное оборудование наших</a:t>
            </a:r>
          </a:p>
          <a:p>
            <a:pPr algn="ctr"/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производственных площадок, </a:t>
            </a:r>
            <a:endParaRPr lang="ru-RU" sz="2800" b="1" dirty="0" smtClean="0">
              <a:solidFill>
                <a:srgbClr val="920000"/>
              </a:solidFill>
              <a:latin typeface="AGOpus" pitchFamily="82" charset="0"/>
            </a:endParaRPr>
          </a:p>
          <a:p>
            <a:pPr algn="ctr"/>
            <a:r>
              <a:rPr lang="ru-RU" sz="2800" b="1" dirty="0" smtClean="0">
                <a:solidFill>
                  <a:srgbClr val="920000"/>
                </a:solidFill>
                <a:latin typeface="AGOpus" pitchFamily="82" charset="0"/>
              </a:rPr>
              <a:t>позволяет </a:t>
            </a:r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нам быть уверенными в качестве</a:t>
            </a:r>
          </a:p>
          <a:p>
            <a:pPr algn="ctr"/>
            <a:r>
              <a:rPr lang="ru-RU" sz="2800" b="1" dirty="0">
                <a:solidFill>
                  <a:srgbClr val="920000"/>
                </a:solidFill>
                <a:latin typeface="AGOpus" pitchFamily="82" charset="0"/>
              </a:rPr>
              <a:t>выпускаемых препаратов.</a:t>
            </a:r>
            <a:endParaRPr lang="ru-RU" sz="2400" b="1" dirty="0">
              <a:solidFill>
                <a:srgbClr val="920000"/>
              </a:solidFill>
              <a:latin typeface="AGOpus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59" y="0"/>
            <a:ext cx="3941941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yakovleva\Documents\tech0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5233" cy="23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Изображение 8" descr="LOGO3.tif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02" y="338726"/>
            <a:ext cx="2916088" cy="81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7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00808"/>
            <a:ext cx="8352928" cy="46434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561348"/>
            <a:ext cx="9144000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Изображение 8" descr="LOGO3.tif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2" y="260648"/>
            <a:ext cx="2124000" cy="5284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19672" y="2060848"/>
            <a:ext cx="68407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920000"/>
                </a:solidFill>
                <a:latin typeface="AGOpus" pitchFamily="82" charset="0"/>
              </a:rPr>
              <a:t>Инновации, качество и надежность </a:t>
            </a:r>
            <a:r>
              <a:rPr lang="ru-RU" sz="3200" b="1" dirty="0">
                <a:solidFill>
                  <a:srgbClr val="920000"/>
                </a:solidFill>
                <a:latin typeface="AGOpus" pitchFamily="82" charset="0"/>
              </a:rPr>
              <a:t>– </a:t>
            </a:r>
            <a:endParaRPr lang="ru-RU" sz="3200" b="1" dirty="0" smtClean="0">
              <a:solidFill>
                <a:srgbClr val="920000"/>
              </a:solidFill>
              <a:latin typeface="AGOpus" pitchFamily="82" charset="0"/>
            </a:endParaRPr>
          </a:p>
          <a:p>
            <a:pPr algn="ctr"/>
            <a:r>
              <a:rPr lang="ru-RU" sz="3200" b="1" dirty="0" smtClean="0">
                <a:solidFill>
                  <a:srgbClr val="920000"/>
                </a:solidFill>
                <a:latin typeface="AGOpus" pitchFamily="82" charset="0"/>
              </a:rPr>
              <a:t>все </a:t>
            </a:r>
            <a:r>
              <a:rPr lang="ru-RU" sz="3200" b="1" dirty="0">
                <a:solidFill>
                  <a:srgbClr val="920000"/>
                </a:solidFill>
                <a:latin typeface="AGOpus" pitchFamily="82" charset="0"/>
              </a:rPr>
              <a:t>это определяет</a:t>
            </a:r>
          </a:p>
          <a:p>
            <a:pPr algn="ctr"/>
            <a:r>
              <a:rPr lang="ru-RU" sz="3200" b="1" dirty="0">
                <a:solidFill>
                  <a:srgbClr val="920000"/>
                </a:solidFill>
                <a:latin typeface="AGOpus" pitchFamily="82" charset="0"/>
              </a:rPr>
              <a:t>продукты бренда «</a:t>
            </a:r>
            <a:r>
              <a:rPr lang="ru-RU" sz="3200" b="1" dirty="0" err="1">
                <a:solidFill>
                  <a:srgbClr val="920000"/>
                </a:solidFill>
                <a:latin typeface="AGOpus" pitchFamily="82" charset="0"/>
              </a:rPr>
              <a:t>ZemlyakoFF</a:t>
            </a:r>
            <a:r>
              <a:rPr lang="ru-RU" sz="3200" b="1" dirty="0">
                <a:solidFill>
                  <a:srgbClr val="920000"/>
                </a:solidFill>
                <a:latin typeface="AGOpus" pitchFamily="82" charset="0"/>
              </a:rPr>
              <a:t>», использование которых</a:t>
            </a:r>
          </a:p>
          <a:p>
            <a:pPr algn="ctr"/>
            <a:r>
              <a:rPr lang="ru-RU" sz="3200" b="1" dirty="0">
                <a:solidFill>
                  <a:srgbClr val="920000"/>
                </a:solidFill>
                <a:latin typeface="AGOpus" pitchFamily="82" charset="0"/>
              </a:rPr>
              <a:t>позволяет растениеводам от Благовещенска до Калининграда</a:t>
            </a:r>
          </a:p>
          <a:p>
            <a:pPr algn="ctr"/>
            <a:r>
              <a:rPr lang="ru-RU" sz="3200" b="1" dirty="0">
                <a:solidFill>
                  <a:srgbClr val="920000"/>
                </a:solidFill>
                <a:latin typeface="AGOpus" pitchFamily="82" charset="0"/>
              </a:rPr>
              <a:t>ежегодно получать </a:t>
            </a:r>
            <a:r>
              <a:rPr lang="ru-RU" sz="3200" b="1" dirty="0" smtClean="0">
                <a:solidFill>
                  <a:srgbClr val="920000"/>
                </a:solidFill>
                <a:latin typeface="AGOpus" pitchFamily="82" charset="0"/>
              </a:rPr>
              <a:t>стабильно</a:t>
            </a:r>
          </a:p>
          <a:p>
            <a:pPr algn="ctr"/>
            <a:r>
              <a:rPr lang="ru-RU" sz="3200" b="1" dirty="0" smtClean="0">
                <a:solidFill>
                  <a:srgbClr val="920000"/>
                </a:solidFill>
                <a:latin typeface="AGOpus" pitchFamily="82" charset="0"/>
              </a:rPr>
              <a:t> </a:t>
            </a:r>
            <a:r>
              <a:rPr lang="ru-RU" sz="3200" b="1" dirty="0">
                <a:solidFill>
                  <a:srgbClr val="920000"/>
                </a:solidFill>
                <a:latin typeface="AGOpus" pitchFamily="82" charset="0"/>
              </a:rPr>
              <a:t>высокие урожаи.</a:t>
            </a:r>
          </a:p>
        </p:txBody>
      </p:sp>
    </p:spTree>
    <p:extLst>
      <p:ext uri="{BB962C8B-B14F-4D97-AF65-F5344CB8AC3E}">
        <p14:creationId xmlns:p14="http://schemas.microsoft.com/office/powerpoint/2010/main" val="81918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4624"/>
            <a:ext cx="627920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    </a:t>
            </a:r>
            <a:r>
              <a:rPr lang="ru-RU" sz="2800" i="1" dirty="0" smtClean="0"/>
              <a:t>Комплексная система защиты     подсолнечника </a:t>
            </a:r>
          </a:p>
          <a:p>
            <a:pPr algn="ctr"/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956439"/>
            <a:ext cx="755576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8982"/>
            <a:ext cx="6768000" cy="5577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2120" y="5805264"/>
            <a:ext cx="33721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/>
              <a:t>* для ИМИ устойчивого подсолнечника</a:t>
            </a:r>
          </a:p>
          <a:p>
            <a:r>
              <a:rPr lang="ru-RU" sz="1300" b="1" dirty="0" smtClean="0"/>
              <a:t>** для гибридов устойчивых к </a:t>
            </a:r>
            <a:r>
              <a:rPr lang="ru-RU" sz="1300" b="1" dirty="0" err="1" smtClean="0"/>
              <a:t>трибенурону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39130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1992</TotalTime>
  <Words>3028</Words>
  <Application>Microsoft Office PowerPoint</Application>
  <PresentationFormat>Экран (4:3)</PresentationFormat>
  <Paragraphs>592</Paragraphs>
  <Slides>64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3" baseType="lpstr">
      <vt:lpstr>AGOpus</vt:lpstr>
      <vt:lpstr>Aharoni</vt:lpstr>
      <vt:lpstr>Arial</vt:lpstr>
      <vt:lpstr>Calibri</vt:lpstr>
      <vt:lpstr>FuturisXC</vt:lpstr>
      <vt:lpstr>Palatino Linotype</vt:lpstr>
      <vt:lpstr>Times New Roman</vt:lpstr>
      <vt:lpstr>Wingdings</vt:lpstr>
      <vt:lpstr>1_Тема Office</vt:lpstr>
      <vt:lpstr>Защита Вашего урожая</vt:lpstr>
      <vt:lpstr>Презентация PowerPoint</vt:lpstr>
      <vt:lpstr>Презентация PowerPoint</vt:lpstr>
      <vt:lpstr>Презентация PowerPoint</vt:lpstr>
      <vt:lpstr>География присутствия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Глобал, ВР </vt:lpstr>
      <vt:lpstr>Глобал, ВР </vt:lpstr>
      <vt:lpstr>Глобал, ВР </vt:lpstr>
      <vt:lpstr>Глобал, ВР </vt:lpstr>
      <vt:lpstr>Глобал, ВР </vt:lpstr>
      <vt:lpstr>Глобал, ВР </vt:lpstr>
      <vt:lpstr>Презентация PowerPoint</vt:lpstr>
      <vt:lpstr>Презентация PowerPoint</vt:lpstr>
      <vt:lpstr>Глобал Плюс, ВК  </vt:lpstr>
      <vt:lpstr>Глобал Плюс, ВК  </vt:lpstr>
      <vt:lpstr>Глобал Плюс, ВК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Терапевт Про, КС   (125+125+80) г/л.</vt:lpstr>
      <vt:lpstr>Терапевт Про, КС   (125+125+80) г/л.</vt:lpstr>
      <vt:lpstr>Терапевт Про, КС   (125+125+80) г/л.</vt:lpstr>
      <vt:lpstr>Терапевт Про, КС   (125+125+80) г/л.</vt:lpstr>
      <vt:lpstr>Дикватерр Супер, ВР</vt:lpstr>
      <vt:lpstr>Дикватерр Супер, ВР</vt:lpstr>
      <vt:lpstr>Дикватерр Супер, ВР</vt:lpstr>
      <vt:lpstr>Дикватерр Супер, ВР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Адванс, ВДГ 800 г/кг</vt:lpstr>
      <vt:lpstr>Адванс, ВДГ 800 г/кг</vt:lpstr>
      <vt:lpstr>Адванс, ВДГ 800 г/кг</vt:lpstr>
      <vt:lpstr>Адванс, ВДГ 800 г/кг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Tanya</dc:creator>
  <cp:lastModifiedBy>User</cp:lastModifiedBy>
  <cp:revision>166</cp:revision>
  <dcterms:created xsi:type="dcterms:W3CDTF">2015-11-20T08:22:19Z</dcterms:created>
  <dcterms:modified xsi:type="dcterms:W3CDTF">2018-08-06T11:34:25Z</dcterms:modified>
</cp:coreProperties>
</file>